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473" r:id="rId4"/>
    <p:sldId id="260" r:id="rId5"/>
    <p:sldId id="475" r:id="rId6"/>
    <p:sldId id="261" r:id="rId7"/>
    <p:sldId id="478" r:id="rId8"/>
    <p:sldId id="312" r:id="rId9"/>
    <p:sldId id="263" r:id="rId10"/>
    <p:sldId id="265" r:id="rId11"/>
    <p:sldId id="425" r:id="rId12"/>
    <p:sldId id="302" r:id="rId13"/>
    <p:sldId id="472" r:id="rId14"/>
    <p:sldId id="298" r:id="rId15"/>
    <p:sldId id="467" r:id="rId16"/>
    <p:sldId id="335" r:id="rId17"/>
    <p:sldId id="445" r:id="rId18"/>
    <p:sldId id="446" r:id="rId19"/>
    <p:sldId id="348" r:id="rId20"/>
    <p:sldId id="441" r:id="rId21"/>
    <p:sldId id="313" r:id="rId22"/>
    <p:sldId id="448" r:id="rId23"/>
    <p:sldId id="390" r:id="rId24"/>
    <p:sldId id="449" r:id="rId25"/>
    <p:sldId id="453" r:id="rId26"/>
    <p:sldId id="468" r:id="rId27"/>
    <p:sldId id="469" r:id="rId28"/>
    <p:sldId id="470" r:id="rId29"/>
    <p:sldId id="471" r:id="rId30"/>
    <p:sldId id="458" r:id="rId31"/>
    <p:sldId id="450" r:id="rId32"/>
    <p:sldId id="368" r:id="rId33"/>
    <p:sldId id="460" r:id="rId34"/>
    <p:sldId id="459" r:id="rId35"/>
    <p:sldId id="462" r:id="rId36"/>
    <p:sldId id="281" r:id="rId37"/>
    <p:sldId id="463" r:id="rId38"/>
    <p:sldId id="364" r:id="rId39"/>
    <p:sldId id="464" r:id="rId40"/>
    <p:sldId id="354" r:id="rId41"/>
    <p:sldId id="465" r:id="rId42"/>
    <p:sldId id="356" r:id="rId43"/>
    <p:sldId id="466" r:id="rId44"/>
    <p:sldId id="287" r:id="rId45"/>
    <p:sldId id="418" r:id="rId4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tel" initials="H" lastIdx="1" clrIdx="0">
    <p:extLst>
      <p:ext uri="{19B8F6BF-5375-455C-9EA6-DF929625EA0E}">
        <p15:presenceInfo xmlns:p15="http://schemas.microsoft.com/office/powerpoint/2012/main" xmlns="" userId="Hot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>
      <p:cViewPr varScale="1">
        <p:scale>
          <a:sx n="74" d="100"/>
          <a:sy n="74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CF71-1135-4E33-B3EE-A751C91DD72B}" type="datetimeFigureOut">
              <a:rPr lang="pt-BR" smtClean="0"/>
              <a:t>24/04/22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9971-89DD-4401-8CD7-33FEEDF469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2054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CF71-1135-4E33-B3EE-A751C91DD72B}" type="datetimeFigureOut">
              <a:rPr lang="pt-BR" smtClean="0"/>
              <a:t>24/04/22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9971-89DD-4401-8CD7-33FEEDF469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8406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CF71-1135-4E33-B3EE-A751C91DD72B}" type="datetimeFigureOut">
              <a:rPr lang="pt-BR" smtClean="0"/>
              <a:t>24/04/22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9971-89DD-4401-8CD7-33FEEDF469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65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CF71-1135-4E33-B3EE-A751C91DD72B}" type="datetimeFigureOut">
              <a:rPr lang="pt-BR" smtClean="0"/>
              <a:t>24/04/22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9971-89DD-4401-8CD7-33FEEDF469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616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CF71-1135-4E33-B3EE-A751C91DD72B}" type="datetimeFigureOut">
              <a:rPr lang="pt-BR" smtClean="0"/>
              <a:t>24/04/22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9971-89DD-4401-8CD7-33FEEDF469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0538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CF71-1135-4E33-B3EE-A751C91DD72B}" type="datetimeFigureOut">
              <a:rPr lang="pt-BR" smtClean="0"/>
              <a:t>24/04/22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9971-89DD-4401-8CD7-33FEEDF469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0041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CF71-1135-4E33-B3EE-A751C91DD72B}" type="datetimeFigureOut">
              <a:rPr lang="pt-BR" smtClean="0"/>
              <a:t>24/04/22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9971-89DD-4401-8CD7-33FEEDF469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3908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CF71-1135-4E33-B3EE-A751C91DD72B}" type="datetimeFigureOut">
              <a:rPr lang="pt-BR" smtClean="0"/>
              <a:t>24/04/22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9971-89DD-4401-8CD7-33FEEDF469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601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CF71-1135-4E33-B3EE-A751C91DD72B}" type="datetimeFigureOut">
              <a:rPr lang="pt-BR" smtClean="0"/>
              <a:t>24/04/22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9971-89DD-4401-8CD7-33FEEDF469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300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CF71-1135-4E33-B3EE-A751C91DD72B}" type="datetimeFigureOut">
              <a:rPr lang="pt-BR" smtClean="0"/>
              <a:t>24/04/22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9971-89DD-4401-8CD7-33FEEDF469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338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CF71-1135-4E33-B3EE-A751C91DD72B}" type="datetimeFigureOut">
              <a:rPr lang="pt-BR" smtClean="0"/>
              <a:t>24/04/22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9971-89DD-4401-8CD7-33FEEDF469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15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Black" pitchFamily="34" charset="0"/>
              </a:defRPr>
            </a:lvl1pPr>
          </a:lstStyle>
          <a:p>
            <a:fld id="{33DACF71-1135-4E33-B3EE-A751C91DD72B}" type="datetimeFigureOut">
              <a:rPr lang="pt-BR" smtClean="0"/>
              <a:pPr/>
              <a:t>24/04/22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Black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Black" pitchFamily="34" charset="0"/>
              </a:defRPr>
            </a:lvl1pPr>
          </a:lstStyle>
          <a:p>
            <a:fld id="{929C9971-89DD-4401-8CD7-33FEEDF4693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150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 Blac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 Blac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 Blac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 Blac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 Blac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Israel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microsoft.com/office/2007/relationships/hdphoto" Target="../media/hdphoto4.wdp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microsoft.com/office/2007/relationships/hdphoto" Target="../media/hdphoto3.wdp"/><Relationship Id="rId4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microsoft.com/office/2007/relationships/hdphoto" Target="../media/hdphoto3.wdp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microsoft.com/office/2007/relationships/hdphoto" Target="../media/hdphoto4.wdp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microsoft.com/office/2007/relationships/hdphoto" Target="../media/hdphoto3.wdp"/><Relationship Id="rId4" Type="http://schemas.openxmlformats.org/officeDocument/2006/relationships/image" Target="../media/image12.png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openxmlformats.org/officeDocument/2006/relationships/image" Target="../media/image11.jpeg"/><Relationship Id="rId7" Type="http://schemas.openxmlformats.org/officeDocument/2006/relationships/image" Target="../media/image13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microsoft.com/office/2007/relationships/hdphoto" Target="../media/hdphoto3.wdp"/><Relationship Id="rId5" Type="http://schemas.openxmlformats.org/officeDocument/2006/relationships/image" Target="../media/image12.png"/><Relationship Id="rId10" Type="http://schemas.openxmlformats.org/officeDocument/2006/relationships/image" Target="../media/image6.png"/><Relationship Id="rId4" Type="http://schemas.openxmlformats.org/officeDocument/2006/relationships/image" Target="../media/image14.jpeg"/><Relationship Id="rId9" Type="http://schemas.openxmlformats.org/officeDocument/2006/relationships/image" Target="../media/image15.JP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microsoft.com/office/2007/relationships/hdphoto" Target="../media/hdphoto4.wdp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microsoft.com/office/2007/relationships/hdphoto" Target="../media/hdphoto3.wdp"/><Relationship Id="rId4" Type="http://schemas.openxmlformats.org/officeDocument/2006/relationships/image" Target="../media/image1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1.jpeg"/><Relationship Id="rId7" Type="http://schemas.microsoft.com/office/2007/relationships/hdphoto" Target="../media/hdphoto4.wdp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microsoft.com/office/2007/relationships/hdphoto" Target="../media/hdphoto3.wdp"/><Relationship Id="rId4" Type="http://schemas.openxmlformats.org/officeDocument/2006/relationships/image" Target="../media/image12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openxmlformats.org/officeDocument/2006/relationships/image" Target="../media/image11.jpeg"/><Relationship Id="rId7" Type="http://schemas.openxmlformats.org/officeDocument/2006/relationships/image" Target="../media/image13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microsoft.com/office/2007/relationships/hdphoto" Target="../media/hdphoto3.wdp"/><Relationship Id="rId4" Type="http://schemas.openxmlformats.org/officeDocument/2006/relationships/image" Target="../media/image12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hyperlink" Target="https://www.youtube.com/watch?v=ylp2yO9pMP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979712" y="624"/>
            <a:ext cx="4248472" cy="721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pt-BR" sz="4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LIÇÃO  </a:t>
            </a:r>
            <a:r>
              <a:rPr lang="pt-BR" sz="4000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pt-BR" sz="40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043608" y="1461034"/>
            <a:ext cx="70567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dirty="0" smtClean="0">
                <a:solidFill>
                  <a:schemeClr val="bg1"/>
                </a:solidFill>
                <a:latin typeface="Arial Black" pitchFamily="34" charset="0"/>
              </a:rPr>
              <a:t>A </a:t>
            </a:r>
            <a:r>
              <a:rPr lang="pt-BR" sz="6000" dirty="0">
                <a:solidFill>
                  <a:schemeClr val="bg1"/>
                </a:solidFill>
                <a:latin typeface="Arial Black" pitchFamily="34" charset="0"/>
              </a:rPr>
              <a:t>Realidade da Grande </a:t>
            </a:r>
            <a:r>
              <a:rPr lang="pt-BR" sz="6000" dirty="0" smtClean="0">
                <a:solidFill>
                  <a:schemeClr val="bg1"/>
                </a:solidFill>
                <a:latin typeface="Arial Black" pitchFamily="34" charset="0"/>
              </a:rPr>
              <a:t>Tribulação.</a:t>
            </a:r>
            <a:endParaRPr lang="pt-BR" sz="60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65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619672" y="0"/>
            <a:ext cx="51480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>
                <a:latin typeface="Arial Black" pitchFamily="34" charset="0"/>
              </a:rPr>
              <a:t>INTRODUÇÃO</a:t>
            </a:r>
            <a:endParaRPr lang="pt-BR" sz="4400" dirty="0">
              <a:latin typeface="Arial Black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21296" y="836712"/>
            <a:ext cx="770485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3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86314" y="768986"/>
            <a:ext cx="77622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>
                <a:solidFill>
                  <a:schemeClr val="bg1"/>
                </a:solidFill>
                <a:latin typeface="Arial Black" pitchFamily="34" charset="0"/>
              </a:rPr>
              <a:t>Estudaremos, nesta lição, sobre as setenta semanas da profecia de Daniel e sua conexão com o plano divino para Israel, a Igreja e todo o mundo.</a:t>
            </a:r>
          </a:p>
        </p:txBody>
      </p:sp>
    </p:spTree>
    <p:extLst>
      <p:ext uri="{BB962C8B-B14F-4D97-AF65-F5344CB8AC3E}">
        <p14:creationId xmlns:p14="http://schemas.microsoft.com/office/powerpoint/2010/main" val="144161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474" b="46875" l="13235" r="2735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534" t="25697" r="73246" b="53310"/>
          <a:stretch/>
        </p:blipFill>
        <p:spPr bwMode="auto">
          <a:xfrm>
            <a:off x="971600" y="2365822"/>
            <a:ext cx="135513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599" b="46875" l="26618" r="728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606" t="31686" r="27923" b="53310"/>
          <a:stretch/>
        </p:blipFill>
        <p:spPr bwMode="auto">
          <a:xfrm>
            <a:off x="4067944" y="2971745"/>
            <a:ext cx="2304256" cy="1244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474" b="46875" l="13235" r="2735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534" t="25697" r="73246" b="53310"/>
          <a:stretch/>
        </p:blipFill>
        <p:spPr bwMode="auto">
          <a:xfrm>
            <a:off x="6956313" y="2403772"/>
            <a:ext cx="779068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tângulo 5"/>
          <p:cNvSpPr/>
          <p:nvPr/>
        </p:nvSpPr>
        <p:spPr>
          <a:xfrm>
            <a:off x="742415" y="2383183"/>
            <a:ext cx="77187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3600" b="1" cap="none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As setenta semana de Daniel</a:t>
            </a:r>
          </a:p>
        </p:txBody>
      </p:sp>
      <p:sp>
        <p:nvSpPr>
          <p:cNvPr id="7" name="Chave direita 6"/>
          <p:cNvSpPr/>
          <p:nvPr/>
        </p:nvSpPr>
        <p:spPr>
          <a:xfrm rot="5400000">
            <a:off x="4070524" y="847152"/>
            <a:ext cx="702719" cy="6586495"/>
          </a:xfrm>
          <a:prstGeom prst="rightBrac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952484" y="4614227"/>
            <a:ext cx="3915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</a:rPr>
              <a:t>Setenta semana de 7 anos</a:t>
            </a:r>
          </a:p>
          <a:p>
            <a:pPr algn="ctr"/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</a:rPr>
              <a:t>490 anos</a:t>
            </a:r>
            <a:endParaRPr lang="pt-BR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27306" y="4414172"/>
            <a:ext cx="1219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Arial Black" pitchFamily="34" charset="0"/>
              </a:rPr>
              <a:t>INICIO</a:t>
            </a:r>
            <a:endParaRPr lang="pt-BR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715131" y="3361139"/>
            <a:ext cx="891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Arial Black" pitchFamily="34" charset="0"/>
              </a:rPr>
              <a:t>FIM</a:t>
            </a:r>
            <a:endParaRPr lang="pt-BR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53380" y="35305"/>
            <a:ext cx="8640960" cy="22467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</a:rPr>
              <a:t>Vamos entender as setenta semanas de </a:t>
            </a:r>
            <a:r>
              <a:rPr lang="pt-BR" sz="2800" dirty="0" err="1" smtClean="0">
                <a:solidFill>
                  <a:schemeClr val="bg1"/>
                </a:solidFill>
                <a:latin typeface="Arial Black" pitchFamily="34" charset="0"/>
              </a:rPr>
              <a:t>daniel</a:t>
            </a:r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</a:rPr>
              <a:t>. Profecias </a:t>
            </a:r>
            <a:r>
              <a:rPr lang="pt-BR" sz="2800" dirty="0" err="1" smtClean="0">
                <a:solidFill>
                  <a:schemeClr val="bg1"/>
                </a:solidFill>
                <a:latin typeface="Arial Black" pitchFamily="34" charset="0"/>
              </a:rPr>
              <a:t>Jeremis</a:t>
            </a:r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</a:rPr>
              <a:t> .</a:t>
            </a:r>
          </a:p>
          <a:p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</a:rPr>
              <a:t>E </a:t>
            </a:r>
            <a:r>
              <a:rPr lang="pt-BR" sz="2800" dirty="0">
                <a:solidFill>
                  <a:schemeClr val="bg1"/>
                </a:solidFill>
                <a:latin typeface="Arial Black" pitchFamily="34" charset="0"/>
              </a:rPr>
              <a:t>toda esta terra virá a ser um deserto e um espanto; e estas nações servirão ao rei de babilônia setenta </a:t>
            </a:r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</a:rPr>
              <a:t>anos. Jeremias </a:t>
            </a:r>
            <a:r>
              <a:rPr lang="pt-BR" sz="2800" dirty="0">
                <a:solidFill>
                  <a:schemeClr val="bg1"/>
                </a:solidFill>
                <a:latin typeface="Arial Black" pitchFamily="34" charset="0"/>
              </a:rPr>
              <a:t>25:11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599" b="46875" l="26618" r="728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606" t="31686" r="27923" b="53310"/>
          <a:stretch/>
        </p:blipFill>
        <p:spPr bwMode="auto">
          <a:xfrm>
            <a:off x="2176534" y="2939005"/>
            <a:ext cx="1891410" cy="1244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474" b="46875" l="13235" r="2735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534" t="25697" r="73246" b="53310"/>
          <a:stretch/>
        </p:blipFill>
        <p:spPr bwMode="auto">
          <a:xfrm>
            <a:off x="6243361" y="2468057"/>
            <a:ext cx="779068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4279914" y="3419708"/>
            <a:ext cx="1728192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878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15 0.00532 L -0.08351 0.0053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83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0.01318 L 0.10694 0.0027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-53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0.01318 L 0.10694 0.00278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439652" y="116632"/>
            <a:ext cx="6264696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t-BR" sz="2400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latin typeface="Arial Black" pitchFamily="34" charset="0"/>
              </a:rPr>
              <a:t>AS 70 SEMANAS DE DANIEL</a:t>
            </a:r>
            <a:endParaRPr lang="pt-BR" sz="2400" dirty="0">
              <a:latin typeface="Arial Black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97982" y="946704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  <a:latin typeface="Arial Black" pitchFamily="34" charset="0"/>
              </a:rPr>
              <a:t>O estudo acerca das setenta semanas de Daniel é fundamental para entendermos o livro do Apocalipse, principalmente a Grande Tribulação. </a:t>
            </a:r>
          </a:p>
        </p:txBody>
      </p:sp>
    </p:spTree>
    <p:extLst>
      <p:ext uri="{BB962C8B-B14F-4D97-AF65-F5344CB8AC3E}">
        <p14:creationId xmlns:p14="http://schemas.microsoft.com/office/powerpoint/2010/main" val="66950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8869" y="620688"/>
            <a:ext cx="7632848" cy="50167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4000" dirty="0">
                <a:latin typeface="Arial Black" pitchFamily="34" charset="0"/>
              </a:rPr>
              <a:t>o estudo comparativo acerca das profecias, ou seja, não limitado a somente um livro, contribui para o entendimento sobre os acontecimentos em relação a </a:t>
            </a:r>
            <a:r>
              <a:rPr lang="pt-BR" sz="4000" u="sng" dirty="0">
                <a:latin typeface="Arial Black" pitchFamily="34" charset="0"/>
                <a:hlinkClick r:id="rId2"/>
              </a:rPr>
              <a:t>Israel</a:t>
            </a:r>
            <a:r>
              <a:rPr lang="pt-BR" sz="4000" dirty="0">
                <a:latin typeface="Arial Black" pitchFamily="34" charset="0"/>
              </a:rPr>
              <a:t> e a Igreja.</a:t>
            </a:r>
          </a:p>
        </p:txBody>
      </p:sp>
    </p:spTree>
    <p:extLst>
      <p:ext uri="{BB962C8B-B14F-4D97-AF65-F5344CB8AC3E}">
        <p14:creationId xmlns:p14="http://schemas.microsoft.com/office/powerpoint/2010/main" val="107513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3316" y="1155451"/>
            <a:ext cx="792516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8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endParaRPr lang="pt-BR" sz="3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01511" y="-151779"/>
            <a:ext cx="7310849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07000"/>
              </a:lnSpc>
              <a:spcAft>
                <a:spcPts val="800"/>
              </a:spcAft>
            </a:pPr>
            <a:endParaRPr lang="pt-BR" sz="3600" dirty="0">
              <a:solidFill>
                <a:schemeClr val="bg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50264" y="836711"/>
            <a:ext cx="7771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Daniel, conhecido como um dos maiores intercessores da Bíblia, está em intensa oração e jejum a Deus, pois, baseado nas profecias de Jeremias, entende que a desolação de Jerusalém duraria setenta anos [</a:t>
            </a:r>
            <a:r>
              <a:rPr lang="pt-BR" sz="2400" dirty="0" err="1">
                <a:solidFill>
                  <a:schemeClr val="bg1"/>
                </a:solidFill>
                <a:latin typeface="Arial Black" pitchFamily="34" charset="0"/>
              </a:rPr>
              <a:t>Dn</a:t>
            </a:r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 9.2-3]. </a:t>
            </a:r>
          </a:p>
        </p:txBody>
      </p:sp>
      <p:sp>
        <p:nvSpPr>
          <p:cNvPr id="5" name="Retângulo 4"/>
          <p:cNvSpPr/>
          <p:nvPr/>
        </p:nvSpPr>
        <p:spPr>
          <a:xfrm>
            <a:off x="1114305" y="-45966"/>
            <a:ext cx="6840760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07000"/>
              </a:lnSpc>
              <a:spcAft>
                <a:spcPts val="800"/>
              </a:spcAft>
              <a:buSzPts val="2400"/>
            </a:pPr>
            <a:r>
              <a:rPr lang="pt-BR" sz="2400" b="1" dirty="0" smtClean="0">
                <a:latin typeface="Arial Black" pitchFamily="34" charset="0"/>
              </a:rPr>
              <a:t>1.1</a:t>
            </a:r>
            <a:r>
              <a:rPr lang="pt-BR" sz="2400" b="1" dirty="0">
                <a:latin typeface="Arial Black" pitchFamily="34" charset="0"/>
              </a:rPr>
              <a:t>. Daniel clama pela restauração de seu povo.</a:t>
            </a:r>
            <a:endParaRPr lang="pt-BR" sz="2400" b="1" dirty="0" smtClean="0">
              <a:latin typeface="Arial Black" panose="020B0A04020102020204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621196" y="2924944"/>
            <a:ext cx="2792225" cy="912813"/>
          </a:xfrm>
          <a:prstGeom prst="rect">
            <a:avLst/>
          </a:prstGeom>
          <a:solidFill>
            <a:srgbClr val="BBE0E3"/>
          </a:solid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pt-BR" dirty="0" smtClean="0">
                <a:latin typeface="Arial Black" pitchFamily="34" charset="0"/>
              </a:rPr>
              <a:t>70 anos= cativeiro </a:t>
            </a:r>
          </a:p>
          <a:p>
            <a:r>
              <a:rPr lang="pt-BR" dirty="0" smtClean="0">
                <a:latin typeface="Arial Black" pitchFamily="34" charset="0"/>
              </a:rPr>
              <a:t>Babilônica.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50264" y="3381350"/>
            <a:ext cx="5289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</a:rPr>
              <a:t>Daniel</a:t>
            </a:r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, </a:t>
            </a:r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</a:rPr>
              <a:t>entendeu </a:t>
            </a:r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pelos livros que o número dos anos, de que falara o Senhor ao profeta Jeremias, em que haviam de cumprir-se as desolações de Jerusalém, era de setenta anos. Daniel 9:2</a:t>
            </a:r>
          </a:p>
        </p:txBody>
      </p:sp>
      <p:pic>
        <p:nvPicPr>
          <p:cNvPr id="1026" name="Picture 2" descr="C:\Users\Ademar\Pictures\EBD materia importantes\setas\seta_transparente_luminosa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934" y="2924944"/>
            <a:ext cx="1424359" cy="5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8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0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/>
          <p:cNvSpPr txBox="1"/>
          <p:nvPr/>
        </p:nvSpPr>
        <p:spPr>
          <a:xfrm>
            <a:off x="638455" y="980728"/>
            <a:ext cx="5237029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 Black" pitchFamily="34" charset="0"/>
              </a:rPr>
              <a:t>Como </a:t>
            </a:r>
            <a:r>
              <a:rPr lang="pt-BR" sz="2000" dirty="0">
                <a:latin typeface="Arial Black" pitchFamily="34" charset="0"/>
              </a:rPr>
              <a:t>resposta, Deus envia o anjo Gabriel e mostra a Daniel, na profecia das setenta semanas, a restauração de seu povo, Israel. </a:t>
            </a:r>
          </a:p>
        </p:txBody>
      </p:sp>
      <p:pic>
        <p:nvPicPr>
          <p:cNvPr id="2050" name="Picture 2" descr="Desvendando Daniel: súplica e entendimento ~ Criacionis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195" y="1060287"/>
            <a:ext cx="2603376" cy="2823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CaixaDeTexto 17"/>
          <p:cNvSpPr txBox="1"/>
          <p:nvPr/>
        </p:nvSpPr>
        <p:spPr>
          <a:xfrm>
            <a:off x="638455" y="4005064"/>
            <a:ext cx="5112568" cy="18158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Mas </a:t>
            </a:r>
            <a:r>
              <a:rPr lang="pt-BR" sz="2800" dirty="0">
                <a:latin typeface="Arial Black" pitchFamily="34" charset="0"/>
              </a:rPr>
              <a:t>vai além e revela a Daniel o futuro da nação de Israel e do mundo [</a:t>
            </a:r>
            <a:r>
              <a:rPr lang="pt-BR" sz="2800" dirty="0" err="1">
                <a:latin typeface="Arial Black" pitchFamily="34" charset="0"/>
              </a:rPr>
              <a:t>Dn</a:t>
            </a:r>
            <a:r>
              <a:rPr lang="pt-BR" sz="2800" dirty="0">
                <a:latin typeface="Arial Black" pitchFamily="34" charset="0"/>
              </a:rPr>
              <a:t> 9.21-22, 24-27]. </a:t>
            </a:r>
          </a:p>
        </p:txBody>
      </p:sp>
      <p:cxnSp>
        <p:nvCxnSpPr>
          <p:cNvPr id="19" name="Conector de seta reta 18"/>
          <p:cNvCxnSpPr/>
          <p:nvPr/>
        </p:nvCxnSpPr>
        <p:spPr>
          <a:xfrm>
            <a:off x="4067944" y="2304167"/>
            <a:ext cx="2016224" cy="648072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 flipV="1">
            <a:off x="4427984" y="3104639"/>
            <a:ext cx="1808584" cy="900425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0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968040" y="764704"/>
            <a:ext cx="2739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solidFill>
                  <a:schemeClr val="bg1"/>
                </a:solidFill>
                <a:latin typeface="Arial Black" pitchFamily="34" charset="0"/>
              </a:rPr>
              <a:t>O livro do Apocalipse não é uma ilha de revelação. </a:t>
            </a:r>
          </a:p>
        </p:txBody>
      </p:sp>
      <p:sp>
        <p:nvSpPr>
          <p:cNvPr id="2" name="Retângulo 1"/>
          <p:cNvSpPr/>
          <p:nvPr/>
        </p:nvSpPr>
        <p:spPr>
          <a:xfrm>
            <a:off x="1490098" y="116632"/>
            <a:ext cx="6156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1.2. </a:t>
            </a:r>
            <a:r>
              <a:rPr lang="pt-BR" sz="2400" b="1" dirty="0">
                <a:latin typeface="Arial Black" pitchFamily="34" charset="0"/>
              </a:rPr>
              <a:t>Setenta semanas proféticas. </a:t>
            </a:r>
            <a:endParaRPr lang="pt-BR" sz="2400" dirty="0">
              <a:latin typeface="Arial Black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324389" y="764704"/>
            <a:ext cx="29523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Arial Black" pitchFamily="34" charset="0"/>
              </a:rPr>
              <a:t>Ele </a:t>
            </a:r>
            <a:r>
              <a:rPr lang="pt-BR" sz="2000" dirty="0">
                <a:solidFill>
                  <a:schemeClr val="bg1"/>
                </a:solidFill>
                <a:latin typeface="Arial Black" pitchFamily="34" charset="0"/>
              </a:rPr>
              <a:t>está conectado a muitas outras passagens, ao longo de toda a Bíblia. </a:t>
            </a:r>
          </a:p>
        </p:txBody>
      </p:sp>
      <p:sp>
        <p:nvSpPr>
          <p:cNvPr id="6" name="Retângulo 5"/>
          <p:cNvSpPr/>
          <p:nvPr/>
        </p:nvSpPr>
        <p:spPr>
          <a:xfrm>
            <a:off x="611560" y="2840742"/>
            <a:ext cx="72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</a:rPr>
              <a:t>Uma </a:t>
            </a:r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destas passagens é a profecia das setenta semanas [</a:t>
            </a:r>
            <a:r>
              <a:rPr lang="pt-BR" sz="2400" dirty="0" err="1">
                <a:solidFill>
                  <a:schemeClr val="bg1"/>
                </a:solidFill>
                <a:latin typeface="Arial Black" pitchFamily="34" charset="0"/>
              </a:rPr>
              <a:t>Dn</a:t>
            </a:r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 9.24-27]. Setenta semanas estão determinadas sobre o teu </a:t>
            </a:r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</a:rPr>
              <a:t>povo</a:t>
            </a:r>
            <a:endParaRPr lang="pt-BR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cxnSp>
        <p:nvCxnSpPr>
          <p:cNvPr id="11" name="Conector de seta reta 10"/>
          <p:cNvCxnSpPr/>
          <p:nvPr/>
        </p:nvCxnSpPr>
        <p:spPr>
          <a:xfrm flipV="1">
            <a:off x="3203848" y="1124744"/>
            <a:ext cx="1800200" cy="455568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H="1">
            <a:off x="1187624" y="1772816"/>
            <a:ext cx="4032448" cy="1067926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74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4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709102" y="332656"/>
            <a:ext cx="764841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</a:rPr>
              <a:t>Deus </a:t>
            </a:r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revela a Daniel acontecimentos futuros, mencionando setenta semanas, que envolveriam Israel e o mundo. </a:t>
            </a:r>
          </a:p>
        </p:txBody>
      </p:sp>
      <p:sp>
        <p:nvSpPr>
          <p:cNvPr id="6" name="Retângulo 5"/>
          <p:cNvSpPr/>
          <p:nvPr/>
        </p:nvSpPr>
        <p:spPr>
          <a:xfrm>
            <a:off x="971600" y="1988840"/>
            <a:ext cx="37471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</a:rPr>
              <a:t>São </a:t>
            </a:r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semanas de anos e não de dias. 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709102" y="3223518"/>
            <a:ext cx="2494746" cy="912813"/>
          </a:xfrm>
          <a:prstGeom prst="rect">
            <a:avLst/>
          </a:prstGeom>
          <a:solidFill>
            <a:srgbClr val="BBE0E3"/>
          </a:solid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4067944" y="3140968"/>
            <a:ext cx="1301552" cy="912813"/>
          </a:xfrm>
          <a:prstGeom prst="rect">
            <a:avLst/>
          </a:prstGeom>
          <a:solidFill>
            <a:srgbClr val="BBE0E3"/>
          </a:solid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5526966" y="1581786"/>
            <a:ext cx="2945405" cy="25545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 Black" pitchFamily="34" charset="0"/>
              </a:rPr>
              <a:t>Como </a:t>
            </a:r>
            <a:r>
              <a:rPr lang="pt-BR" sz="2000" dirty="0">
                <a:latin typeface="Arial Black" pitchFamily="34" charset="0"/>
              </a:rPr>
              <a:t>resposta, Deus envia o anjo Gabriel e mostra a Daniel, na profecia das setenta semanas, a restauração de seu povo, Israel. </a:t>
            </a:r>
          </a:p>
        </p:txBody>
      </p:sp>
    </p:spTree>
    <p:extLst>
      <p:ext uri="{BB962C8B-B14F-4D97-AF65-F5344CB8AC3E}">
        <p14:creationId xmlns:p14="http://schemas.microsoft.com/office/powerpoint/2010/main" val="305170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9" grpId="0" animBg="1"/>
      <p:bldP spid="19" grpId="0" animBg="1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09999" y="1278301"/>
            <a:ext cx="7834571" cy="31700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4000" dirty="0" smtClean="0">
                <a:latin typeface="Arial Black" pitchFamily="34" charset="0"/>
              </a:rPr>
              <a:t>Jesus atesta </a:t>
            </a:r>
            <a:r>
              <a:rPr lang="pt-BR" sz="4000" dirty="0">
                <a:latin typeface="Arial Black" pitchFamily="34" charset="0"/>
              </a:rPr>
              <a:t>a autenticidade da profecia e mostra como evento futuro, ainda não cumprido [</a:t>
            </a:r>
            <a:r>
              <a:rPr lang="pt-BR" sz="4000" dirty="0" err="1">
                <a:latin typeface="Arial Black" pitchFamily="34" charset="0"/>
              </a:rPr>
              <a:t>Mt</a:t>
            </a:r>
            <a:r>
              <a:rPr lang="pt-BR" sz="4000" dirty="0">
                <a:latin typeface="Arial Black" pitchFamily="34" charset="0"/>
              </a:rPr>
              <a:t> 24.15]. </a:t>
            </a:r>
          </a:p>
        </p:txBody>
      </p:sp>
    </p:spTree>
    <p:extLst>
      <p:ext uri="{BB962C8B-B14F-4D97-AF65-F5344CB8AC3E}">
        <p14:creationId xmlns:p14="http://schemas.microsoft.com/office/powerpoint/2010/main" val="67408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63688" y="1154375"/>
            <a:ext cx="799288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35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pt-BR" sz="35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115616" y="-25758"/>
            <a:ext cx="6840760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 algn="ctr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1.3. </a:t>
            </a:r>
            <a:r>
              <a:rPr lang="pt-BR" sz="2400" b="1" dirty="0">
                <a:latin typeface="Arial Black" pitchFamily="34" charset="0"/>
              </a:rPr>
              <a:t>A última semana e a Grande Tribulação. </a:t>
            </a:r>
            <a:endParaRPr lang="pt-BR" sz="24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39230" y="903307"/>
            <a:ext cx="63347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</a:rPr>
              <a:t>Deus </a:t>
            </a:r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revelou a Daniel, assim como a João, sobre a Grande Tribulação. Com a diferença que Daniel recebe uma revelação breve e sem pormenores. 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704167" y="2923704"/>
            <a:ext cx="1590675" cy="912813"/>
          </a:xfrm>
          <a:prstGeom prst="rect">
            <a:avLst/>
          </a:prstGeom>
          <a:solidFill>
            <a:srgbClr val="BBE0E3"/>
          </a:solid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711267" y="2847504"/>
            <a:ext cx="725488" cy="914400"/>
          </a:xfrm>
          <a:prstGeom prst="rect">
            <a:avLst/>
          </a:prstGeom>
          <a:solidFill>
            <a:srgbClr val="BBE0E3"/>
          </a:solid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3444192" y="3465042"/>
            <a:ext cx="2662238" cy="1587"/>
          </a:xfrm>
          <a:prstGeom prst="line">
            <a:avLst/>
          </a:prstGeom>
          <a:noFill/>
          <a:ln w="7632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dirty="0">
              <a:latin typeface="Arial Black" pitchFamily="34" charset="0"/>
            </a:endParaRPr>
          </a:p>
        </p:txBody>
      </p:sp>
      <p:grpSp>
        <p:nvGrpSpPr>
          <p:cNvPr id="16" name="Group 12"/>
          <p:cNvGrpSpPr>
            <a:grpSpLocks/>
          </p:cNvGrpSpPr>
          <p:nvPr/>
        </p:nvGrpSpPr>
        <p:grpSpPr bwMode="auto">
          <a:xfrm>
            <a:off x="2828242" y="2923704"/>
            <a:ext cx="3600450" cy="912813"/>
            <a:chOff x="1247" y="2412"/>
            <a:chExt cx="2268" cy="575"/>
          </a:xfrm>
        </p:grpSpPr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1247" y="2412"/>
              <a:ext cx="2268" cy="575"/>
            </a:xfrm>
            <a:prstGeom prst="rect">
              <a:avLst/>
            </a:prstGeom>
            <a:solidFill>
              <a:srgbClr val="FF0000"/>
            </a:solidFill>
            <a:ln w="936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pt-BR" dirty="0">
                <a:latin typeface="Arial Black" pitchFamily="34" charset="0"/>
              </a:endParaRP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1429" y="2478"/>
              <a:ext cx="1904" cy="294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2400">
                  <a:solidFill>
                    <a:srgbClr val="000000"/>
                  </a:solidFill>
                  <a:latin typeface="Arial Black" pitchFamily="34" charset="0"/>
                  <a:ea typeface="Arial Unicode MS" pitchFamily="34" charset="-128"/>
                  <a:cs typeface="Arial Unicode MS" pitchFamily="34" charset="-128"/>
                </a:rPr>
                <a:t>Igreja</a:t>
              </a:r>
            </a:p>
          </p:txBody>
        </p:sp>
      </p:grp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7455079" y="2852175"/>
            <a:ext cx="725488" cy="912813"/>
          </a:xfrm>
          <a:prstGeom prst="rect">
            <a:avLst/>
          </a:prstGeom>
          <a:solidFill>
            <a:srgbClr val="BBE0E3"/>
          </a:solid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6428643" y="2323926"/>
            <a:ext cx="2016224" cy="1753146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704167" y="3884850"/>
            <a:ext cx="505596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</a:rPr>
              <a:t>As </a:t>
            </a:r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última semana das setenta semanas de Daniel [</a:t>
            </a:r>
            <a:r>
              <a:rPr lang="pt-BR" sz="2400" dirty="0" err="1">
                <a:solidFill>
                  <a:schemeClr val="bg1"/>
                </a:solidFill>
                <a:latin typeface="Arial Black" pitchFamily="34" charset="0"/>
              </a:rPr>
              <a:t>Dn</a:t>
            </a:r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 9.27], entendemos que ela corresponde ao livro do Apocalipse a partir do capítulo quatro. </a:t>
            </a:r>
          </a:p>
        </p:txBody>
      </p:sp>
    </p:spTree>
    <p:extLst>
      <p:ext uri="{BB962C8B-B14F-4D97-AF65-F5344CB8AC3E}">
        <p14:creationId xmlns:p14="http://schemas.microsoft.com/office/powerpoint/2010/main" val="73965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3" grpId="0" animBg="1"/>
      <p:bldP spid="19" grpId="0" animBg="1"/>
      <p:bldP spid="22" grpId="0" animBg="1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91680" y="35913"/>
            <a:ext cx="55446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Arial Black" pitchFamily="34" charset="0"/>
              </a:rPr>
              <a:t>1-OBJETIVOS </a:t>
            </a:r>
            <a:r>
              <a:rPr lang="pt-BR" sz="3200" b="1" dirty="0">
                <a:latin typeface="Arial Black" pitchFamily="34" charset="0"/>
              </a:rPr>
              <a:t>DA LIÇÃO</a:t>
            </a:r>
            <a:endParaRPr lang="pt-BR" sz="3200" dirty="0">
              <a:latin typeface="Arial Black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827584" y="1268760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b="1" dirty="0">
                <a:solidFill>
                  <a:schemeClr val="bg1"/>
                </a:solidFill>
                <a:latin typeface="Arial Black" pitchFamily="34" charset="0"/>
              </a:rPr>
              <a:t>Mostrar </a:t>
            </a:r>
            <a:r>
              <a:rPr lang="pt-BR" sz="6000" dirty="0">
                <a:solidFill>
                  <a:schemeClr val="bg1"/>
                </a:solidFill>
                <a:latin typeface="Arial Black" pitchFamily="34" charset="0"/>
              </a:rPr>
              <a:t>a importância das 70 semanas no Apocalipse</a:t>
            </a:r>
          </a:p>
        </p:txBody>
      </p:sp>
    </p:spTree>
    <p:extLst>
      <p:ext uri="{BB962C8B-B14F-4D97-AF65-F5344CB8AC3E}">
        <p14:creationId xmlns:p14="http://schemas.microsoft.com/office/powerpoint/2010/main" val="8990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81235" y="236547"/>
            <a:ext cx="7778475" cy="20621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3200" dirty="0" smtClean="0">
                <a:latin typeface="Arial Black" pitchFamily="34" charset="0"/>
              </a:rPr>
              <a:t>Mostra </a:t>
            </a:r>
            <a:r>
              <a:rPr lang="pt-BR" sz="3200" dirty="0">
                <a:latin typeface="Arial Black" pitchFamily="34" charset="0"/>
              </a:rPr>
              <a:t>ainda que, no Apocalipse, Deus assinala que o tempo do cumprimento das profecias é chegado. </a:t>
            </a:r>
          </a:p>
        </p:txBody>
      </p:sp>
      <p:sp>
        <p:nvSpPr>
          <p:cNvPr id="5" name="Retângulo 4"/>
          <p:cNvSpPr/>
          <p:nvPr/>
        </p:nvSpPr>
        <p:spPr>
          <a:xfrm>
            <a:off x="681234" y="2564904"/>
            <a:ext cx="7778475" cy="35394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3200" dirty="0" smtClean="0">
                <a:latin typeface="Arial Black" pitchFamily="34" charset="0"/>
              </a:rPr>
              <a:t>As </a:t>
            </a:r>
            <a:r>
              <a:rPr lang="pt-BR" sz="3200" dirty="0">
                <a:latin typeface="Arial Black" pitchFamily="34" charset="0"/>
              </a:rPr>
              <a:t>revelações feitas a Daniel e João apontam para a confortadora verdade sobre a soberania de Deus, o Seu plano perfeito e poder para levar adiante e fazer prevalecer Seus propósitos.</a:t>
            </a:r>
          </a:p>
        </p:txBody>
      </p:sp>
    </p:spTree>
    <p:extLst>
      <p:ext uri="{BB962C8B-B14F-4D97-AF65-F5344CB8AC3E}">
        <p14:creationId xmlns:p14="http://schemas.microsoft.com/office/powerpoint/2010/main" val="135357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67611" y="-138093"/>
            <a:ext cx="7402016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endParaRPr lang="pt-BR" sz="3500" dirty="0">
              <a:solidFill>
                <a:schemeClr val="bg1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51520" y="908720"/>
            <a:ext cx="84181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376110" y="120987"/>
            <a:ext cx="63367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2400" dirty="0" smtClean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24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pt-BR" sz="2400" b="1" dirty="0">
                <a:latin typeface="Arial Black" pitchFamily="34" charset="0"/>
              </a:rPr>
              <a:t>AS 70 SEMANAS DE ISRAEL</a:t>
            </a:r>
            <a:endParaRPr lang="pt-BR" sz="2400" dirty="0">
              <a:latin typeface="Arial Black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59945" y="3836518"/>
            <a:ext cx="529600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solidFill>
                  <a:schemeClr val="bg1"/>
                </a:solidFill>
                <a:latin typeface="Arial Black" pitchFamily="34" charset="0"/>
              </a:rPr>
              <a:t>Como resposta ao clamor de Daniel, pelo fim do cativeiro do seu povo, Deus envia o anjo Gabriel e revela a Daniel a restauração de Israel e vai além e mostra o futuro da nação até que chegue o reino teocrático do Messias. 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04167" y="2923704"/>
            <a:ext cx="1590675" cy="912813"/>
          </a:xfrm>
          <a:prstGeom prst="rect">
            <a:avLst/>
          </a:prstGeom>
          <a:solidFill>
            <a:srgbClr val="BBE0E3"/>
          </a:solid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1993217" y="1296517"/>
            <a:ext cx="1206500" cy="2736850"/>
            <a:chOff x="722" y="1406"/>
            <a:chExt cx="760" cy="1724"/>
          </a:xfrm>
        </p:grpSpPr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1103" y="1406"/>
              <a:ext cx="1" cy="1725"/>
            </a:xfrm>
            <a:prstGeom prst="line">
              <a:avLst/>
            </a:prstGeom>
            <a:noFill/>
            <a:ln w="76320">
              <a:solidFill>
                <a:srgbClr val="FF0000"/>
              </a:solidFill>
              <a:miter lim="800000"/>
              <a:headEnd/>
              <a:tailEnd/>
            </a:ln>
            <a:effectLst>
              <a:outerShdw dist="107933" dir="18900000" algn="ctr" rotWithShape="0">
                <a:srgbClr val="808080">
                  <a:alpha val="5002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Arial Black" pitchFamily="34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722" y="1909"/>
              <a:ext cx="761" cy="1"/>
            </a:xfrm>
            <a:prstGeom prst="line">
              <a:avLst/>
            </a:prstGeom>
            <a:noFill/>
            <a:ln w="76320">
              <a:solidFill>
                <a:srgbClr val="FF0000"/>
              </a:solidFill>
              <a:miter lim="800000"/>
              <a:headEnd/>
              <a:tailEnd/>
            </a:ln>
            <a:effectLst>
              <a:outerShdw dist="107933" dir="18900000" algn="ctr" rotWithShape="0">
                <a:srgbClr val="808080">
                  <a:alpha val="5002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Arial Black" pitchFamily="34" charset="0"/>
              </a:endParaRPr>
            </a:p>
          </p:txBody>
        </p:sp>
      </p:grp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653404" y="2847503"/>
            <a:ext cx="725488" cy="914400"/>
          </a:xfrm>
          <a:prstGeom prst="rect">
            <a:avLst/>
          </a:prstGeom>
          <a:solidFill>
            <a:srgbClr val="BBE0E3"/>
          </a:solid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5593204" y="2841153"/>
            <a:ext cx="725488" cy="912813"/>
          </a:xfrm>
          <a:prstGeom prst="rect">
            <a:avLst/>
          </a:prstGeom>
          <a:solidFill>
            <a:srgbClr val="BBE0E3"/>
          </a:solid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34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3" grpId="0"/>
      <p:bldP spid="7" grpId="0" animBg="1"/>
      <p:bldP spid="11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5" y="908720"/>
            <a:ext cx="7632847" cy="31700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4000" dirty="0" smtClean="0">
                <a:solidFill>
                  <a:schemeClr val="bg1"/>
                </a:solidFill>
                <a:latin typeface="Arial Black" pitchFamily="34" charset="0"/>
              </a:rPr>
              <a:t>Os </a:t>
            </a:r>
            <a:r>
              <a:rPr lang="pt-BR" sz="4000" dirty="0">
                <a:solidFill>
                  <a:schemeClr val="bg1"/>
                </a:solidFill>
                <a:latin typeface="Arial Black" pitchFamily="34" charset="0"/>
              </a:rPr>
              <a:t>sábios deste mundo não entendem estas coisas, mas Deus revelou, aos Seus pequeninos, os Seus mistérios [</a:t>
            </a:r>
            <a:r>
              <a:rPr lang="pt-BR" sz="4000" dirty="0" err="1">
                <a:solidFill>
                  <a:schemeClr val="bg1"/>
                </a:solidFill>
                <a:latin typeface="Arial Black" pitchFamily="34" charset="0"/>
              </a:rPr>
              <a:t>Mt</a:t>
            </a:r>
            <a:r>
              <a:rPr lang="pt-BR" sz="4000" dirty="0">
                <a:solidFill>
                  <a:schemeClr val="bg1"/>
                </a:solidFill>
                <a:latin typeface="Arial Black" pitchFamily="34" charset="0"/>
              </a:rPr>
              <a:t> 11.25].</a:t>
            </a:r>
          </a:p>
        </p:txBody>
      </p:sp>
    </p:spTree>
    <p:extLst>
      <p:ext uri="{BB962C8B-B14F-4D97-AF65-F5344CB8AC3E}">
        <p14:creationId xmlns:p14="http://schemas.microsoft.com/office/powerpoint/2010/main" val="172146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266713" y="44624"/>
            <a:ext cx="6552728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 algn="ctr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2.1. </a:t>
            </a:r>
            <a:r>
              <a:rPr lang="pt-BR" sz="2800" b="1" dirty="0">
                <a:latin typeface="Arial Black" pitchFamily="34" charset="0"/>
              </a:rPr>
              <a:t>7 semanas: restauração. </a:t>
            </a:r>
            <a:r>
              <a:rPr lang="pt-BR" sz="2800" dirty="0">
                <a:latin typeface="Arial Black" pitchFamily="34" charset="0"/>
              </a:rPr>
              <a:t> </a:t>
            </a:r>
            <a:endParaRPr lang="pt-BR" sz="2800" dirty="0">
              <a:solidFill>
                <a:schemeClr val="bg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69740" y="908720"/>
            <a:ext cx="77627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Arial Black" pitchFamily="34" charset="0"/>
              </a:rPr>
              <a:t>A chave para se entender esta primeira parte da profecia, que fala de sete semanas, está no texto</a:t>
            </a:r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</a:rPr>
              <a:t>:</a:t>
            </a:r>
            <a:endParaRPr lang="pt-BR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" name="AutoShape 2" descr="Ap Anderson Camargo - INDEPENDENTEMENTE DA TRISTEZA NEEMIAS CONTINUOU  SERVINDO. No capítulo 2:2 de Neemias ele diz: “nunca antes eu tinha estado triste  a presença dele, por isto o rei me perguntou: 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AutoShape 4" descr="Ap Anderson Camargo - INDEPENDENTEMENTE DA TRISTEZA NEEMIAS CONTINUOU  SERVINDO. No capítulo 2:2 de Neemias ele diz: “nunca antes eu tinha estado triste  a presença dele, por isto o rei me perguntou: “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6" descr="Deus te Escreve - &quot;Sucedeu, pois, no mês de Nisã, no ano vigésimo do rei  Artaxerxes, que estava posto vinho diante dele, e eu peguei o vinho e o dei  ao rei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293715"/>
            <a:ext cx="1847850" cy="215700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2857614" y="2420888"/>
            <a:ext cx="567482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Acreditamos que esta profecia inicia seu curso em 445 a.C. na ordem de </a:t>
            </a:r>
            <a:r>
              <a:rPr lang="pt-BR" sz="2400" dirty="0" err="1">
                <a:solidFill>
                  <a:schemeClr val="bg1"/>
                </a:solidFill>
                <a:latin typeface="Arial Black" pitchFamily="34" charset="0"/>
              </a:rPr>
              <a:t>Artaxerxes</a:t>
            </a:r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 para a restauração de Jerusalém [Ne 2.1-8]. 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98999" y="4437112"/>
            <a:ext cx="516914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dirty="0">
                <a:solidFill>
                  <a:schemeClr val="bg1"/>
                </a:solidFill>
                <a:latin typeface="Arial Black" pitchFamily="34" charset="0"/>
              </a:rPr>
              <a:t>a restauração e edificação de Jerusalém ocorreu em “tempos angustiosos”, como é possível verificar nos relatos de Neemias. </a:t>
            </a:r>
            <a:endParaRPr lang="pt-B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03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69740" y="908720"/>
            <a:ext cx="7546675" cy="45243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3600" dirty="0" smtClean="0">
                <a:latin typeface="Arial Black" pitchFamily="34" charset="0"/>
              </a:rPr>
              <a:t>Uma </a:t>
            </a:r>
            <a:r>
              <a:rPr lang="pt-BR" sz="3600" dirty="0">
                <a:latin typeface="Arial Black" pitchFamily="34" charset="0"/>
              </a:rPr>
              <a:t>importante lição para nós, que fomos chamados para cumprir a missão, tendo a promessa do Senhor de estar conosco e do poder do Espírito Santo, num contexto de indiferença, perseguição e lutas diversas</a:t>
            </a:r>
            <a:r>
              <a:rPr lang="pt-BR" sz="3600" dirty="0" smtClean="0">
                <a:latin typeface="Arial Black" pitchFamily="34" charset="0"/>
              </a:rPr>
              <a:t>.</a:t>
            </a:r>
            <a:endParaRPr lang="pt-BR" sz="3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77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7504" y="1072041"/>
            <a:ext cx="81441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691680" y="-27384"/>
            <a:ext cx="59046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>
                <a:latin typeface="Arial Black" panose="020B0A04020102020204" pitchFamily="34" charset="0"/>
              </a:rPr>
              <a:t>2.2. </a:t>
            </a:r>
            <a:r>
              <a:rPr lang="pt-BR" sz="2400" b="1" dirty="0">
                <a:latin typeface="Arial Black" pitchFamily="34" charset="0"/>
              </a:rPr>
              <a:t>62 semanas: vinda </a:t>
            </a:r>
            <a:r>
              <a:rPr lang="pt-BR" sz="2400" b="1" dirty="0" smtClean="0">
                <a:latin typeface="Arial Black" pitchFamily="34" charset="0"/>
              </a:rPr>
              <a:t>e</a:t>
            </a:r>
          </a:p>
          <a:p>
            <a:pPr algn="ctr"/>
            <a:r>
              <a:rPr lang="pt-BR" sz="2400" b="1" dirty="0" smtClean="0">
                <a:latin typeface="Arial Black" pitchFamily="34" charset="0"/>
              </a:rPr>
              <a:t> </a:t>
            </a:r>
            <a:r>
              <a:rPr lang="pt-BR" sz="2400" b="1" dirty="0">
                <a:latin typeface="Arial Black" pitchFamily="34" charset="0"/>
              </a:rPr>
              <a:t>ascensão do Messias. </a:t>
            </a:r>
            <a:endParaRPr lang="pt-BR" sz="2400" dirty="0">
              <a:latin typeface="Arial Black" panose="020B0A040201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935596" y="825820"/>
            <a:ext cx="741682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A segunda parte da profecia mostra sessenta e </a:t>
            </a:r>
            <a:r>
              <a:rPr lang="pt-BR" sz="2800" dirty="0">
                <a:solidFill>
                  <a:schemeClr val="bg1"/>
                </a:solidFill>
                <a:latin typeface="Arial Black" pitchFamily="34" charset="0"/>
              </a:rPr>
              <a:t>duas</a:t>
            </a:r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 semanas (434 anos</a:t>
            </a:r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</a:rPr>
              <a:t>):</a:t>
            </a:r>
            <a:endParaRPr lang="pt-BR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43608" y="3074148"/>
            <a:ext cx="955222" cy="91281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/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998830" y="3084511"/>
            <a:ext cx="1853090" cy="912813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/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043608" y="1876182"/>
            <a:ext cx="955222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Decreto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7" name="Seta para baixo 16"/>
          <p:cNvSpPr/>
          <p:nvPr/>
        </p:nvSpPr>
        <p:spPr>
          <a:xfrm>
            <a:off x="1403648" y="2348880"/>
            <a:ext cx="288032" cy="50405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AutoShape 2" descr="Crucificação de Jesus Cristo, um símbolo religioso imagem vetorial de ©  paseven #31014283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8" name="Picture 4" descr="Crucifixo, Cruz Cristã, A Crucificação De Jesus png transparente gráti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20667" r="794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269" y="3045331"/>
            <a:ext cx="1044739" cy="87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42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 animBg="1"/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7504" y="1072041"/>
            <a:ext cx="81441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43608" y="3074148"/>
            <a:ext cx="955222" cy="91281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/>
        </p:spPr>
        <p:txBody>
          <a:bodyPr wrap="none" anchor="ctr">
            <a:flatTx/>
          </a:bodyPr>
          <a:lstStyle/>
          <a:p>
            <a:endParaRPr lang="pt-BR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998830" y="3084511"/>
            <a:ext cx="1853090" cy="912813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/>
        </p:spPr>
        <p:txBody>
          <a:bodyPr wrap="none" anchor="ctr">
            <a:flatTx/>
          </a:bodyPr>
          <a:lstStyle/>
          <a:p>
            <a:endParaRPr lang="pt-BR" dirty="0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" name="Group 12"/>
          <p:cNvGrpSpPr>
            <a:grpSpLocks/>
          </p:cNvGrpSpPr>
          <p:nvPr/>
        </p:nvGrpSpPr>
        <p:grpSpPr bwMode="auto">
          <a:xfrm>
            <a:off x="4355972" y="3069753"/>
            <a:ext cx="2574671" cy="912813"/>
            <a:chOff x="1247" y="2412"/>
            <a:chExt cx="2268" cy="575"/>
          </a:xfrm>
        </p:grpSpPr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1429" y="2478"/>
              <a:ext cx="1904" cy="294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2400">
                  <a:solidFill>
                    <a:schemeClr val="bg1"/>
                  </a:solidFill>
                  <a:latin typeface="Arial Black" pitchFamily="34" charset="0"/>
                  <a:ea typeface="Arial Unicode MS" pitchFamily="34" charset="-128"/>
                  <a:cs typeface="Arial Unicode MS" pitchFamily="34" charset="-128"/>
                </a:rPr>
                <a:t>Igreja</a:t>
              </a:r>
            </a:p>
          </p:txBody>
        </p:sp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1247" y="2412"/>
              <a:ext cx="2268" cy="575"/>
            </a:xfrm>
            <a:prstGeom prst="rect">
              <a:avLst/>
            </a:prstGeom>
            <a:solidFill>
              <a:srgbClr val="FF0000"/>
            </a:solidFill>
            <a:ln w="936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pt-BR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7234923" y="3068960"/>
            <a:ext cx="665689" cy="914400"/>
          </a:xfrm>
          <a:prstGeom prst="rect">
            <a:avLst/>
          </a:prstGeom>
          <a:solidFill>
            <a:srgbClr val="BBE0E3"/>
          </a:solid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7949085" y="3045331"/>
            <a:ext cx="583355" cy="912813"/>
          </a:xfrm>
          <a:prstGeom prst="rect">
            <a:avLst/>
          </a:prstGeom>
          <a:solidFill>
            <a:srgbClr val="BBE0E3"/>
          </a:solid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18" name="AutoShape 2" descr="Crucificação de Jesus Cristo, um símbolo religioso imagem vetorial de ©  paseven #31014283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8" name="Picture 4" descr="Crucifixo, Cruz Cristã, A Crucificação De Jesus png transparente gráti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20667" r="794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269" y="3045331"/>
            <a:ext cx="1044739" cy="87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aixaDeTexto 18"/>
          <p:cNvSpPr txBox="1"/>
          <p:nvPr/>
        </p:nvSpPr>
        <p:spPr>
          <a:xfrm>
            <a:off x="4491765" y="3347700"/>
            <a:ext cx="238449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Arial Black" pitchFamily="34" charset="0"/>
              </a:rPr>
              <a:t>Igreja = intervalo</a:t>
            </a:r>
            <a:endParaRPr lang="pt-BR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21" name="Picture 3" descr="H:\foto de livros ademar\P9250001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043" b="97621" l="7434" r="81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957" t="4034" r="24460" b="1972"/>
          <a:stretch/>
        </p:blipFill>
        <p:spPr bwMode="auto">
          <a:xfrm rot="175497">
            <a:off x="6898766" y="3170838"/>
            <a:ext cx="317082" cy="75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043608" y="7937"/>
            <a:ext cx="685700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2400" dirty="0">
                <a:latin typeface="Arial Black" pitchFamily="34" charset="0"/>
              </a:rPr>
              <a:t>As Setenta Semanas estão divididas em três seções</a:t>
            </a:r>
            <a:r>
              <a:rPr lang="pt-BR" sz="2400" dirty="0" smtClean="0">
                <a:latin typeface="Arial Black" pitchFamily="34" charset="0"/>
              </a:rPr>
              <a:t>:</a:t>
            </a:r>
            <a:endParaRPr lang="pt-BR" sz="2400" dirty="0">
              <a:latin typeface="Arial Black" pitchFamily="34" charset="0"/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726333" y="842068"/>
            <a:ext cx="60717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</a:rPr>
              <a:t>a </a:t>
            </a:r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primeira de 7 Semanas ou, mais explicitamente, 49 anos; 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679365" y="4293096"/>
            <a:ext cx="24717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a segunda de 62 Semanas, ou 434 anos </a:t>
            </a:r>
          </a:p>
        </p:txBody>
      </p:sp>
      <p:cxnSp>
        <p:nvCxnSpPr>
          <p:cNvPr id="33" name="Conector de seta reta 32"/>
          <p:cNvCxnSpPr/>
          <p:nvPr/>
        </p:nvCxnSpPr>
        <p:spPr>
          <a:xfrm flipV="1">
            <a:off x="3059832" y="4031790"/>
            <a:ext cx="216711" cy="54933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ângulo 34"/>
          <p:cNvSpPr/>
          <p:nvPr/>
        </p:nvSpPr>
        <p:spPr>
          <a:xfrm>
            <a:off x="3571561" y="4323769"/>
            <a:ext cx="25916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intervalo de tempo para a dispensação da Igreja de Cristo</a:t>
            </a:r>
          </a:p>
        </p:txBody>
      </p:sp>
      <p:cxnSp>
        <p:nvCxnSpPr>
          <p:cNvPr id="37" name="Conector de seta reta 36"/>
          <p:cNvCxnSpPr/>
          <p:nvPr/>
        </p:nvCxnSpPr>
        <p:spPr>
          <a:xfrm flipH="1" flipV="1">
            <a:off x="5508104" y="3789040"/>
            <a:ext cx="1" cy="51741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tângulo 38"/>
          <p:cNvSpPr/>
          <p:nvPr/>
        </p:nvSpPr>
        <p:spPr>
          <a:xfrm>
            <a:off x="1568003" y="1750621"/>
            <a:ext cx="68672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Arial Black" pitchFamily="34" charset="0"/>
              </a:rPr>
              <a:t>7 anos, para o período de juízo divino chamado de Tribulação </a:t>
            </a:r>
          </a:p>
        </p:txBody>
      </p:sp>
      <p:sp>
        <p:nvSpPr>
          <p:cNvPr id="42" name="Retângulo 41"/>
          <p:cNvSpPr/>
          <p:nvPr/>
        </p:nvSpPr>
        <p:spPr>
          <a:xfrm>
            <a:off x="899592" y="2780928"/>
            <a:ext cx="3312364" cy="134140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45" name="Retângulo 44"/>
          <p:cNvSpPr/>
          <p:nvPr/>
        </p:nvSpPr>
        <p:spPr>
          <a:xfrm>
            <a:off x="4283968" y="2780928"/>
            <a:ext cx="2773339" cy="134140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Retângulo 45"/>
          <p:cNvSpPr/>
          <p:nvPr/>
        </p:nvSpPr>
        <p:spPr>
          <a:xfrm>
            <a:off x="7092282" y="2780928"/>
            <a:ext cx="1656182" cy="134140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cxnSp>
        <p:nvCxnSpPr>
          <p:cNvPr id="47" name="Conector de seta reta 46"/>
          <p:cNvCxnSpPr/>
          <p:nvPr/>
        </p:nvCxnSpPr>
        <p:spPr>
          <a:xfrm>
            <a:off x="7567767" y="2502343"/>
            <a:ext cx="381318" cy="20238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47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4" grpId="0" animBg="1"/>
      <p:bldP spid="27" grpId="0"/>
      <p:bldP spid="31" grpId="0"/>
      <p:bldP spid="35" grpId="0"/>
      <p:bldP spid="39" grpId="0"/>
      <p:bldP spid="42" grpId="0" animBg="1"/>
      <p:bldP spid="4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180528" y="-288371"/>
            <a:ext cx="81441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55576" y="2433816"/>
            <a:ext cx="955222" cy="91281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/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710798" y="2444179"/>
            <a:ext cx="1853090" cy="912813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/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755576" y="1235850"/>
            <a:ext cx="955222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Decreto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7" name="Seta para baixo 16"/>
          <p:cNvSpPr/>
          <p:nvPr/>
        </p:nvSpPr>
        <p:spPr>
          <a:xfrm>
            <a:off x="1115616" y="1708548"/>
            <a:ext cx="288032" cy="50405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AutoShape 2" descr="Crucificação de Jesus Cristo, um símbolo religioso imagem vetorial de ©  paseven #31014283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611560" y="7937"/>
            <a:ext cx="792088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2400" dirty="0">
                <a:latin typeface="Arial Black" pitchFamily="34" charset="0"/>
              </a:rPr>
              <a:t>O início do cumprimento da profecia dá-se com o decreto para restaurar e construir a cidade de Jerusalém e seus muros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723036" y="4581128"/>
            <a:ext cx="50010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A segunda divisão das 62 semanas, 434 anos, completa o período até o surgimento do Messias 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4251428" y="1420516"/>
            <a:ext cx="427681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O final da primeira divisão de 7 anos é 408 a.C. Essa primeira divisão de 49 anos é designada à restauração e reconstrução de Jerusalém.</a:t>
            </a:r>
          </a:p>
        </p:txBody>
      </p:sp>
      <p:cxnSp>
        <p:nvCxnSpPr>
          <p:cNvPr id="36" name="Conector de seta reta 35"/>
          <p:cNvCxnSpPr/>
          <p:nvPr/>
        </p:nvCxnSpPr>
        <p:spPr>
          <a:xfrm flipH="1">
            <a:off x="1907704" y="1708548"/>
            <a:ext cx="2437874" cy="5040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 flipV="1">
            <a:off x="1115616" y="3076700"/>
            <a:ext cx="2304258" cy="164844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15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32" grpId="0" animBg="1"/>
      <p:bldP spid="33" grpId="0"/>
      <p:bldP spid="3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180528" y="-288371"/>
            <a:ext cx="81441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55576" y="3043436"/>
            <a:ext cx="955222" cy="91281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/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710798" y="3053799"/>
            <a:ext cx="1853090" cy="912813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/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18" name="AutoShape 2" descr="Crucificação de Jesus Cristo, um símbolo religioso imagem vetorial de ©  paseven #31014283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611560" y="7937"/>
            <a:ext cx="7920880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Arial Black" pitchFamily="34" charset="0"/>
              </a:rPr>
              <a:t>A segunda parte da profecia mostra sessenta e duas semanas (434 anos): “desde a saída da ordem para restaurar e para edificar Jerusalém, até o Messias, o Príncipe, sete semanas e sessenta e duas semanas” [</a:t>
            </a:r>
            <a:r>
              <a:rPr lang="pt-BR" sz="2400" dirty="0" err="1">
                <a:latin typeface="Arial Black" pitchFamily="34" charset="0"/>
              </a:rPr>
              <a:t>Dn</a:t>
            </a:r>
            <a:r>
              <a:rPr lang="pt-BR" sz="2400" dirty="0">
                <a:latin typeface="Arial Black" pitchFamily="34" charset="0"/>
              </a:rPr>
              <a:t> 9.25]. </a:t>
            </a:r>
          </a:p>
        </p:txBody>
      </p:sp>
      <p:sp>
        <p:nvSpPr>
          <p:cNvPr id="2" name="Retângulo 1"/>
          <p:cNvSpPr/>
          <p:nvPr/>
        </p:nvSpPr>
        <p:spPr>
          <a:xfrm>
            <a:off x="771297" y="4209315"/>
            <a:ext cx="48304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“desde a saída da ordem para restaurar e para edificar Jerusalém, até o Messias, o Príncipe, sete semanas 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21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2" grpId="0" animBg="1"/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180528" y="-288371"/>
            <a:ext cx="81441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55576" y="3043436"/>
            <a:ext cx="955222" cy="91281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/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710798" y="3053799"/>
            <a:ext cx="1853090" cy="912813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/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grpSp>
        <p:nvGrpSpPr>
          <p:cNvPr id="10" name="Group 12"/>
          <p:cNvGrpSpPr>
            <a:grpSpLocks/>
          </p:cNvGrpSpPr>
          <p:nvPr/>
        </p:nvGrpSpPr>
        <p:grpSpPr bwMode="auto">
          <a:xfrm>
            <a:off x="4067940" y="3039041"/>
            <a:ext cx="2574671" cy="912813"/>
            <a:chOff x="1247" y="2412"/>
            <a:chExt cx="2268" cy="575"/>
          </a:xfrm>
        </p:grpSpPr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1429" y="2478"/>
              <a:ext cx="1904" cy="294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2400">
                  <a:solidFill>
                    <a:srgbClr val="000000"/>
                  </a:solidFill>
                  <a:latin typeface="Arial Black" pitchFamily="34" charset="0"/>
                  <a:ea typeface="Arial Unicode MS" pitchFamily="34" charset="-128"/>
                  <a:cs typeface="Arial Unicode MS" pitchFamily="34" charset="-128"/>
                </a:rPr>
                <a:t>Igreja</a:t>
              </a:r>
            </a:p>
          </p:txBody>
        </p:sp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1247" y="2412"/>
              <a:ext cx="2268" cy="575"/>
            </a:xfrm>
            <a:prstGeom prst="rect">
              <a:avLst/>
            </a:prstGeom>
            <a:solidFill>
              <a:srgbClr val="FF0000"/>
            </a:solidFill>
            <a:ln w="936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pt-BR" dirty="0">
                <a:latin typeface="Arial Black" pitchFamily="34" charset="0"/>
              </a:endParaRPr>
            </a:p>
          </p:txBody>
        </p:sp>
      </p:grpSp>
      <p:sp>
        <p:nvSpPr>
          <p:cNvPr id="16" name="CaixaDeTexto 15"/>
          <p:cNvSpPr txBox="1"/>
          <p:nvPr/>
        </p:nvSpPr>
        <p:spPr>
          <a:xfrm>
            <a:off x="755576" y="1845470"/>
            <a:ext cx="955222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Decreto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7" name="Seta para baixo 16"/>
          <p:cNvSpPr/>
          <p:nvPr/>
        </p:nvSpPr>
        <p:spPr>
          <a:xfrm>
            <a:off x="1115616" y="2318168"/>
            <a:ext cx="288032" cy="50405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AutoShape 2" descr="Crucificação de Jesus Cristo, um símbolo religioso imagem vetorial de ©  paseven #31014283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8" name="Picture 4" descr="Crucifixo, Cruz Cristã, A Crucificação De Jesus png transparente gráti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20667" r="794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237" y="3014619"/>
            <a:ext cx="1044739" cy="87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aixaDeTexto 18"/>
          <p:cNvSpPr txBox="1"/>
          <p:nvPr/>
        </p:nvSpPr>
        <p:spPr>
          <a:xfrm>
            <a:off x="4203733" y="3316988"/>
            <a:ext cx="238449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Igreja = intervalo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3311236" y="1848582"/>
            <a:ext cx="1409907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1400" dirty="0" smtClean="0">
                <a:latin typeface="Arial Black" pitchFamily="34" charset="0"/>
              </a:rPr>
              <a:t>Pentecoste</a:t>
            </a:r>
            <a:endParaRPr lang="pt-BR" sz="1400" dirty="0">
              <a:latin typeface="Arial Black" pitchFamily="34" charset="0"/>
            </a:endParaRPr>
          </a:p>
        </p:txBody>
      </p:sp>
      <p:sp>
        <p:nvSpPr>
          <p:cNvPr id="28" name="Seta para baixo 27"/>
          <p:cNvSpPr/>
          <p:nvPr/>
        </p:nvSpPr>
        <p:spPr>
          <a:xfrm rot="21192302">
            <a:off x="3978401" y="2208561"/>
            <a:ext cx="326363" cy="7165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611560" y="7937"/>
            <a:ext cx="792088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Arial Black" pitchFamily="34" charset="0"/>
              </a:rPr>
              <a:t>Vemos que esta segunda parte se cumpre da restauração de Jerusalém até o tempo de Cristo.</a:t>
            </a:r>
          </a:p>
        </p:txBody>
      </p:sp>
      <p:cxnSp>
        <p:nvCxnSpPr>
          <p:cNvPr id="36" name="Conector de seta reta 35"/>
          <p:cNvCxnSpPr/>
          <p:nvPr/>
        </p:nvCxnSpPr>
        <p:spPr>
          <a:xfrm flipH="1">
            <a:off x="2517005" y="1412776"/>
            <a:ext cx="327619" cy="132990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ângulo 26"/>
          <p:cNvSpPr/>
          <p:nvPr/>
        </p:nvSpPr>
        <p:spPr>
          <a:xfrm>
            <a:off x="683568" y="4209315"/>
            <a:ext cx="522178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</a:rPr>
              <a:t>A </a:t>
            </a:r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profecia mostra o Messias vindo e saindo do cenário profético e depois a cidade de Jerusalém sendo destruída [</a:t>
            </a:r>
            <a:r>
              <a:rPr lang="pt-BR" sz="2400" dirty="0" err="1">
                <a:solidFill>
                  <a:schemeClr val="bg1"/>
                </a:solidFill>
                <a:latin typeface="Arial Black" pitchFamily="34" charset="0"/>
              </a:rPr>
              <a:t>Dn</a:t>
            </a:r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 9.26]. </a:t>
            </a:r>
          </a:p>
        </p:txBody>
      </p:sp>
      <p:pic>
        <p:nvPicPr>
          <p:cNvPr id="2050" name="Picture 2" descr="Comunidade Sol de DEUS : Divino Menino Jesus: abençoai-nos!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624" y="3666021"/>
            <a:ext cx="920582" cy="5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2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79186E-6 L 0.07292 -0.3388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6" y="-169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2" grpId="0" animBg="1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474" b="46875" l="13235" r="2735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534" t="25697" r="73246" b="53310"/>
          <a:stretch/>
        </p:blipFill>
        <p:spPr bwMode="auto">
          <a:xfrm>
            <a:off x="611560" y="1767939"/>
            <a:ext cx="169600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474" b="46875" l="13235" r="2735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534" t="25697" r="73246" b="53310"/>
          <a:stretch/>
        </p:blipFill>
        <p:spPr bwMode="auto">
          <a:xfrm>
            <a:off x="1838082" y="1767939"/>
            <a:ext cx="135513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599" b="46875" l="26618" r="728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606" t="31686" r="27923" b="53310"/>
          <a:stretch/>
        </p:blipFill>
        <p:spPr bwMode="auto">
          <a:xfrm>
            <a:off x="2915816" y="2291021"/>
            <a:ext cx="1891410" cy="1244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474" b="46875" l="13235" r="2735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534" t="25697" r="73246" b="53310"/>
          <a:stretch/>
        </p:blipFill>
        <p:spPr bwMode="auto">
          <a:xfrm>
            <a:off x="4427984" y="1772816"/>
            <a:ext cx="136815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Bundesautobahn 70 – Wikipédia, a enciclopédia livr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64" t="19700" r="27625" b="14834"/>
          <a:stretch/>
        </p:blipFill>
        <p:spPr bwMode="auto">
          <a:xfrm>
            <a:off x="1288140" y="0"/>
            <a:ext cx="901569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eta para baixo 13"/>
          <p:cNvSpPr/>
          <p:nvPr/>
        </p:nvSpPr>
        <p:spPr>
          <a:xfrm rot="1037781">
            <a:off x="1190608" y="971244"/>
            <a:ext cx="374323" cy="1224136"/>
          </a:xfrm>
          <a:prstGeom prst="downArrow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2206791" y="25465"/>
            <a:ext cx="6471997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3600" b="1" cap="none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As setenta semana de Daniel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2011592" y="1465845"/>
            <a:ext cx="1181622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  <a:t>Decreto</a:t>
            </a:r>
            <a:endParaRPr lang="pt-B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7" name="Seta para baixo 16"/>
          <p:cNvSpPr/>
          <p:nvPr/>
        </p:nvSpPr>
        <p:spPr>
          <a:xfrm>
            <a:off x="2371632" y="1938543"/>
            <a:ext cx="288032" cy="50405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3390378" y="1618245"/>
            <a:ext cx="125363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  <a:t>Messias</a:t>
            </a:r>
            <a:endParaRPr lang="pt-B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9" name="Seta para baixo 18"/>
          <p:cNvSpPr/>
          <p:nvPr/>
        </p:nvSpPr>
        <p:spPr>
          <a:xfrm>
            <a:off x="3750418" y="2090943"/>
            <a:ext cx="288032" cy="50405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4778264" y="1478593"/>
            <a:ext cx="180996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err="1">
                <a:solidFill>
                  <a:srgbClr val="FF0000"/>
                </a:solidFill>
                <a:latin typeface="Arial Black" pitchFamily="34" charset="0"/>
              </a:rPr>
              <a:t>Armagedon</a:t>
            </a:r>
            <a:r>
              <a:rPr lang="pt-BR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21" name="Seta para baixo 20"/>
          <p:cNvSpPr/>
          <p:nvPr/>
        </p:nvSpPr>
        <p:spPr>
          <a:xfrm>
            <a:off x="5138304" y="1951291"/>
            <a:ext cx="288032" cy="50405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263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180528" y="-288371"/>
            <a:ext cx="81441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AutoShape 2" descr="Crucificação de Jesus Cristo, um símbolo religioso imagem vetorial de ©  paseven #31014283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155575" y="36676"/>
            <a:ext cx="8988424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2800" dirty="0">
                <a:latin typeface="Arial Black" pitchFamily="34" charset="0"/>
              </a:rPr>
              <a:t>O que se cumpriu em 70 d.C., quando Roma destrói Jerusalém Sob o comando do general Tito</a:t>
            </a:r>
            <a:r>
              <a:rPr lang="pt-BR" sz="2800" dirty="0" smtClean="0">
                <a:latin typeface="Arial Black" pitchFamily="34" charset="0"/>
              </a:rPr>
              <a:t>.</a:t>
            </a:r>
            <a:endParaRPr lang="pt-BR" sz="2800" dirty="0">
              <a:latin typeface="Arial Black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8032" y="1628800"/>
            <a:ext cx="9143999" cy="22467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Assim</a:t>
            </a:r>
            <a:r>
              <a:rPr lang="pt-BR" sz="2800" dirty="0">
                <a:latin typeface="Arial Black" pitchFamily="34" charset="0"/>
              </a:rPr>
              <a:t>, vemos como vem se cumprindo várias profecias de Daniel ao longo da história. Para nós é um consolo saber que tudo que Deus nos prometeu também se cumprirá [Mc 13.31].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77786" y="4293096"/>
            <a:ext cx="9143999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2400" dirty="0" smtClean="0">
                <a:latin typeface="Arial Black" pitchFamily="34" charset="0"/>
              </a:rPr>
              <a:t>Porém </a:t>
            </a:r>
            <a:r>
              <a:rPr lang="pt-BR" sz="2400" dirty="0">
                <a:latin typeface="Arial Black" pitchFamily="34" charset="0"/>
              </a:rPr>
              <a:t>os “tempos angustiosos” continuaram, tendo em vista que, embora os judeus receberam autorização para retornar à Jerusalém e reedificá-la, permaneceram sob o jugo dos vários impérios, como o império romano, conhecido por sua crueldade e violência. </a:t>
            </a:r>
          </a:p>
        </p:txBody>
      </p:sp>
    </p:spTree>
    <p:extLst>
      <p:ext uri="{BB962C8B-B14F-4D97-AF65-F5344CB8AC3E}">
        <p14:creationId xmlns:p14="http://schemas.microsoft.com/office/powerpoint/2010/main" val="344769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06558" y="692696"/>
            <a:ext cx="7776864" cy="45243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3200" dirty="0" smtClean="0">
                <a:latin typeface="Arial Black" pitchFamily="34" charset="0"/>
              </a:rPr>
              <a:t>Porém </a:t>
            </a:r>
            <a:r>
              <a:rPr lang="pt-BR" sz="3200" dirty="0">
                <a:latin typeface="Arial Black" pitchFamily="34" charset="0"/>
              </a:rPr>
              <a:t>os “tempos angustiosos” continuaram, tendo em vista que, embora os judeus receberam autorização para retornar à Jerusalém e reedificá-la, permaneceram sob o jugo dos vários impérios, como o império romano, conhecido por sua crueldade e violência. </a:t>
            </a:r>
          </a:p>
        </p:txBody>
      </p:sp>
    </p:spTree>
    <p:extLst>
      <p:ext uri="{BB962C8B-B14F-4D97-AF65-F5344CB8AC3E}">
        <p14:creationId xmlns:p14="http://schemas.microsoft.com/office/powerpoint/2010/main" val="370477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47564" y="692696"/>
            <a:ext cx="78848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Arial Black" pitchFamily="34" charset="0"/>
              </a:rPr>
              <a:t>A terceira e última divisão da profecia mostra a última semana das setenta semanas [</a:t>
            </a:r>
            <a:r>
              <a:rPr lang="pt-BR" sz="3200" dirty="0" err="1">
                <a:solidFill>
                  <a:schemeClr val="bg1"/>
                </a:solidFill>
                <a:latin typeface="Arial Black" pitchFamily="34" charset="0"/>
              </a:rPr>
              <a:t>Dn</a:t>
            </a:r>
            <a:r>
              <a:rPr lang="pt-BR" sz="3200" dirty="0">
                <a:solidFill>
                  <a:schemeClr val="bg1"/>
                </a:solidFill>
                <a:latin typeface="Arial Black" pitchFamily="34" charset="0"/>
              </a:rPr>
              <a:t> 9.27]. </a:t>
            </a:r>
          </a:p>
        </p:txBody>
      </p:sp>
      <p:sp>
        <p:nvSpPr>
          <p:cNvPr id="2" name="Retângulo 1"/>
          <p:cNvSpPr/>
          <p:nvPr/>
        </p:nvSpPr>
        <p:spPr>
          <a:xfrm>
            <a:off x="224789" y="-145209"/>
            <a:ext cx="8406390" cy="721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 algn="ctr">
              <a:lnSpc>
                <a:spcPct val="107000"/>
              </a:lnSpc>
              <a:spcAft>
                <a:spcPts val="800"/>
              </a:spcAft>
            </a:pPr>
            <a:r>
              <a:rPr lang="pt-BR" sz="4000" dirty="0" smtClean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pt-BR" sz="4000" dirty="0">
              <a:solidFill>
                <a:schemeClr val="bg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67544" y="1297917"/>
            <a:ext cx="82623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971600" y="73424"/>
            <a:ext cx="6696744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 algn="ctr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2.3. </a:t>
            </a:r>
            <a:r>
              <a:rPr lang="pt-BR" sz="2400" b="1" dirty="0">
                <a:latin typeface="Arial Black" pitchFamily="34" charset="0"/>
              </a:rPr>
              <a:t>A última semana.</a:t>
            </a:r>
            <a:r>
              <a:rPr lang="pt-BR" sz="2400" dirty="0">
                <a:latin typeface="Arial Black" pitchFamily="34" charset="0"/>
              </a:rPr>
              <a:t> 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55576" y="3271233"/>
            <a:ext cx="955222" cy="91281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/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710798" y="3281596"/>
            <a:ext cx="1853090" cy="912813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/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4067940" y="3266838"/>
            <a:ext cx="2574671" cy="912813"/>
            <a:chOff x="1247" y="2412"/>
            <a:chExt cx="2268" cy="575"/>
          </a:xfrm>
        </p:grpSpPr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1429" y="2478"/>
              <a:ext cx="1904" cy="294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2400">
                  <a:solidFill>
                    <a:srgbClr val="000000"/>
                  </a:solidFill>
                  <a:latin typeface="Arial Black" pitchFamily="34" charset="0"/>
                  <a:ea typeface="Arial Unicode MS" pitchFamily="34" charset="-128"/>
                  <a:cs typeface="Arial Unicode MS" pitchFamily="34" charset="-128"/>
                </a:rPr>
                <a:t>Igreja</a:t>
              </a: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1247" y="2412"/>
              <a:ext cx="2268" cy="575"/>
            </a:xfrm>
            <a:prstGeom prst="rect">
              <a:avLst/>
            </a:prstGeom>
            <a:solidFill>
              <a:srgbClr val="FF0000"/>
            </a:solidFill>
            <a:ln w="936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pt-BR" dirty="0">
                <a:latin typeface="Arial Black" pitchFamily="34" charset="0"/>
              </a:endParaRPr>
            </a:p>
          </p:txBody>
        </p:sp>
      </p:grp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946891" y="3266045"/>
            <a:ext cx="665689" cy="914400"/>
          </a:xfrm>
          <a:prstGeom prst="rect">
            <a:avLst/>
          </a:prstGeom>
          <a:solidFill>
            <a:srgbClr val="BBE0E3"/>
          </a:solid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7661053" y="3242416"/>
            <a:ext cx="583355" cy="912813"/>
          </a:xfrm>
          <a:prstGeom prst="rect">
            <a:avLst/>
          </a:prstGeom>
          <a:solidFill>
            <a:srgbClr val="BBE0E3"/>
          </a:solid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pic>
        <p:nvPicPr>
          <p:cNvPr id="15" name="Picture 4" descr="Crucifixo, Cruz Cristã, A Crucificação De Jesus png transparente gráti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20667" r="794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237" y="3242416"/>
            <a:ext cx="1044739" cy="87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aixaDeTexto 15"/>
          <p:cNvSpPr txBox="1"/>
          <p:nvPr/>
        </p:nvSpPr>
        <p:spPr>
          <a:xfrm>
            <a:off x="4203733" y="3544785"/>
            <a:ext cx="238449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Igreja = intervalo</a:t>
            </a:r>
            <a:endParaRPr lang="pt-BR" dirty="0">
              <a:latin typeface="Arial Black" pitchFamily="34" charset="0"/>
            </a:endParaRPr>
          </a:p>
        </p:txBody>
      </p:sp>
      <p:pic>
        <p:nvPicPr>
          <p:cNvPr id="17" name="Picture 3" descr="H:\foto de livros ademar\P9250001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043" b="97621" l="7434" r="81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957" t="4034" r="24460" b="1972"/>
          <a:stretch/>
        </p:blipFill>
        <p:spPr bwMode="auto">
          <a:xfrm rot="175497">
            <a:off x="6610734" y="3367923"/>
            <a:ext cx="317082" cy="75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Conector de seta reta 23"/>
          <p:cNvCxnSpPr/>
          <p:nvPr/>
        </p:nvCxnSpPr>
        <p:spPr>
          <a:xfrm flipH="1" flipV="1">
            <a:off x="943886" y="4184048"/>
            <a:ext cx="157873" cy="2530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ângulo 25"/>
          <p:cNvSpPr/>
          <p:nvPr/>
        </p:nvSpPr>
        <p:spPr>
          <a:xfrm>
            <a:off x="823977" y="4437112"/>
            <a:ext cx="50813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Israel fará uma aliança com o Anticristo: “E ele firmará um concerto com muitos por uma semana”. 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6897897" y="3050021"/>
            <a:ext cx="1656182" cy="112767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cxnSp>
        <p:nvCxnSpPr>
          <p:cNvPr id="29" name="Conector de seta reta 28"/>
          <p:cNvCxnSpPr/>
          <p:nvPr/>
        </p:nvCxnSpPr>
        <p:spPr>
          <a:xfrm flipV="1">
            <a:off x="5355275" y="4184048"/>
            <a:ext cx="1414000" cy="253064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32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6" grpId="0"/>
      <p:bldP spid="3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55576" y="3271233"/>
            <a:ext cx="955222" cy="91281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/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10798" y="3281596"/>
            <a:ext cx="1853090" cy="912813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/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067940" y="3266838"/>
            <a:ext cx="2574671" cy="912813"/>
            <a:chOff x="1247" y="2412"/>
            <a:chExt cx="2268" cy="575"/>
          </a:xfrm>
        </p:grpSpPr>
        <p:sp>
          <p:nvSpPr>
            <p:cNvPr id="5" name="Rectangle 14"/>
            <p:cNvSpPr>
              <a:spLocks noChangeArrowheads="1"/>
            </p:cNvSpPr>
            <p:nvPr/>
          </p:nvSpPr>
          <p:spPr bwMode="auto">
            <a:xfrm>
              <a:off x="1429" y="2478"/>
              <a:ext cx="1904" cy="294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2400">
                  <a:solidFill>
                    <a:srgbClr val="000000"/>
                  </a:solidFill>
                  <a:latin typeface="Arial Black" pitchFamily="34" charset="0"/>
                  <a:ea typeface="Arial Unicode MS" pitchFamily="34" charset="-128"/>
                  <a:cs typeface="Arial Unicode MS" pitchFamily="34" charset="-128"/>
                </a:rPr>
                <a:t>Igreja</a:t>
              </a:r>
            </a:p>
          </p:txBody>
        </p:sp>
        <p:sp>
          <p:nvSpPr>
            <p:cNvPr id="6" name="Rectangle 13"/>
            <p:cNvSpPr>
              <a:spLocks noChangeArrowheads="1"/>
            </p:cNvSpPr>
            <p:nvPr/>
          </p:nvSpPr>
          <p:spPr bwMode="auto">
            <a:xfrm>
              <a:off x="1247" y="2412"/>
              <a:ext cx="2268" cy="575"/>
            </a:xfrm>
            <a:prstGeom prst="rect">
              <a:avLst/>
            </a:prstGeom>
            <a:solidFill>
              <a:srgbClr val="FF0000"/>
            </a:solidFill>
            <a:ln w="936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pt-BR" dirty="0">
                <a:latin typeface="Arial Black" pitchFamily="34" charset="0"/>
              </a:endParaRPr>
            </a:p>
          </p:txBody>
        </p:sp>
      </p:grp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946891" y="3266045"/>
            <a:ext cx="665689" cy="914400"/>
          </a:xfrm>
          <a:prstGeom prst="rect">
            <a:avLst/>
          </a:prstGeom>
          <a:solidFill>
            <a:srgbClr val="BBE0E3"/>
          </a:solid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7661053" y="3242416"/>
            <a:ext cx="583355" cy="912813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/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55576" y="2073267"/>
            <a:ext cx="955222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Decreto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0" name="Seta para baixo 9"/>
          <p:cNvSpPr/>
          <p:nvPr/>
        </p:nvSpPr>
        <p:spPr>
          <a:xfrm>
            <a:off x="1115616" y="2545965"/>
            <a:ext cx="288032" cy="50405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Picture 4" descr="Crucifixo, Cruz Cristã, A Crucificação De Jesus png transparente gráti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20667" r="794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237" y="3242416"/>
            <a:ext cx="1044739" cy="87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ixaDeTexto 11"/>
          <p:cNvSpPr txBox="1"/>
          <p:nvPr/>
        </p:nvSpPr>
        <p:spPr>
          <a:xfrm>
            <a:off x="4203733" y="3544785"/>
            <a:ext cx="238449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Igreja = intervalo</a:t>
            </a:r>
            <a:endParaRPr lang="pt-BR" dirty="0">
              <a:latin typeface="Arial Black" pitchFamily="34" charset="0"/>
            </a:endParaRPr>
          </a:p>
        </p:txBody>
      </p:sp>
      <p:pic>
        <p:nvPicPr>
          <p:cNvPr id="13" name="Picture 3" descr="H:\foto de livros ademar\P9250001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5043" b="97621" l="7434" r="81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957" t="4034" r="24460" b="1972"/>
          <a:stretch/>
        </p:blipFill>
        <p:spPr bwMode="auto">
          <a:xfrm rot="175497">
            <a:off x="6610734" y="3367923"/>
            <a:ext cx="317082" cy="75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7479462" y="2212170"/>
            <a:ext cx="726012" cy="472698"/>
          </a:xfrm>
          <a:prstGeom prst="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/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5075778" y="2257933"/>
            <a:ext cx="1659150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1400" dirty="0" smtClean="0">
                <a:latin typeface="Arial Black" pitchFamily="34" charset="0"/>
              </a:rPr>
              <a:t>Arrebatamento</a:t>
            </a:r>
            <a:endParaRPr lang="pt-BR" sz="1400" dirty="0">
              <a:latin typeface="Arial Black" pitchFamily="34" charset="0"/>
            </a:endParaRPr>
          </a:p>
        </p:txBody>
      </p:sp>
      <p:cxnSp>
        <p:nvCxnSpPr>
          <p:cNvPr id="16" name="Conector de seta reta 15"/>
          <p:cNvCxnSpPr/>
          <p:nvPr/>
        </p:nvCxnSpPr>
        <p:spPr>
          <a:xfrm flipH="1" flipV="1">
            <a:off x="6436002" y="2565711"/>
            <a:ext cx="206609" cy="48431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>
            <a:off x="6946892" y="1628800"/>
            <a:ext cx="532570" cy="142122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3311236" y="2076379"/>
            <a:ext cx="1409907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1400" dirty="0" smtClean="0">
                <a:latin typeface="Arial Black" pitchFamily="34" charset="0"/>
              </a:rPr>
              <a:t>Pentecoste</a:t>
            </a:r>
            <a:endParaRPr lang="pt-BR" sz="1400" dirty="0">
              <a:latin typeface="Arial Black" pitchFamily="34" charset="0"/>
            </a:endParaRPr>
          </a:p>
        </p:txBody>
      </p:sp>
      <p:sp>
        <p:nvSpPr>
          <p:cNvPr id="19" name="Seta para baixo 18"/>
          <p:cNvSpPr/>
          <p:nvPr/>
        </p:nvSpPr>
        <p:spPr>
          <a:xfrm rot="21192302">
            <a:off x="3978401" y="2436358"/>
            <a:ext cx="326363" cy="7165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Conector de seta reta 19"/>
          <p:cNvCxnSpPr/>
          <p:nvPr/>
        </p:nvCxnSpPr>
        <p:spPr>
          <a:xfrm flipH="1" flipV="1">
            <a:off x="943886" y="4184048"/>
            <a:ext cx="157873" cy="2530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 descr="Comunidade Sol de DEUS : Divino Menino Jesus: abençoai-nos!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624" y="3893818"/>
            <a:ext cx="920582" cy="5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Conector de seta reta 22"/>
          <p:cNvCxnSpPr/>
          <p:nvPr/>
        </p:nvCxnSpPr>
        <p:spPr>
          <a:xfrm flipV="1">
            <a:off x="5205319" y="3893818"/>
            <a:ext cx="2637149" cy="116436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ângulo 23"/>
          <p:cNvSpPr/>
          <p:nvPr/>
        </p:nvSpPr>
        <p:spPr>
          <a:xfrm>
            <a:off x="755576" y="747861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Arial Black" pitchFamily="34" charset="0"/>
              </a:rPr>
              <a:t>Esta aliança será rompida depois de três anos e meio: “e, na metade da semana</a:t>
            </a:r>
            <a:endParaRPr lang="pt-BR" sz="2800" dirty="0">
              <a:solidFill>
                <a:schemeClr val="bg1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683568" y="4581128"/>
            <a:ext cx="5040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Arial Black" pitchFamily="34" charset="0"/>
              </a:rPr>
              <a:t>culminando com a batalha do </a:t>
            </a:r>
            <a:r>
              <a:rPr lang="pt-BR" sz="2800" dirty="0" err="1">
                <a:solidFill>
                  <a:schemeClr val="bg1"/>
                </a:solidFill>
                <a:latin typeface="Arial Black" pitchFamily="34" charset="0"/>
              </a:rPr>
              <a:t>Armagedon</a:t>
            </a:r>
            <a:r>
              <a:rPr lang="pt-BR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25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44624"/>
            <a:ext cx="8424936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2400" dirty="0" smtClean="0">
                <a:latin typeface="Arial Black" pitchFamily="34" charset="0"/>
              </a:rPr>
              <a:t>culminando </a:t>
            </a:r>
            <a:r>
              <a:rPr lang="pt-BR" sz="2400" dirty="0">
                <a:latin typeface="Arial Black" pitchFamily="34" charset="0"/>
              </a:rPr>
              <a:t>com a batalha do </a:t>
            </a:r>
            <a:r>
              <a:rPr lang="pt-BR" sz="2400" dirty="0" err="1">
                <a:latin typeface="Arial Black" pitchFamily="34" charset="0"/>
              </a:rPr>
              <a:t>Armagedon</a:t>
            </a:r>
            <a:r>
              <a:rPr lang="pt-BR" sz="2400" dirty="0">
                <a:latin typeface="Arial Black" pitchFamily="34" charset="0"/>
              </a:rPr>
              <a:t> e a derrota do Anticristo, pelo Messias que virá, “e sobre a asa das abominações virá o assolador, e isso até à consumação; e o que está determinado será derramado sobre o assolador”. </a:t>
            </a:r>
          </a:p>
        </p:txBody>
      </p:sp>
      <p:sp>
        <p:nvSpPr>
          <p:cNvPr id="4" name="Retângulo 3"/>
          <p:cNvSpPr/>
          <p:nvPr/>
        </p:nvSpPr>
        <p:spPr>
          <a:xfrm>
            <a:off x="611560" y="2132856"/>
            <a:ext cx="79208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O que é a </a:t>
            </a:r>
            <a:r>
              <a:rPr lang="pt-BR" sz="2800" dirty="0" err="1" smtClean="0">
                <a:latin typeface="Arial Black" pitchFamily="34" charset="0"/>
              </a:rPr>
              <a:t>A</a:t>
            </a:r>
            <a:r>
              <a:rPr lang="pt-BR" sz="2800" dirty="0" smtClean="0">
                <a:latin typeface="Arial Black" pitchFamily="34" charset="0"/>
              </a:rPr>
              <a:t> </a:t>
            </a:r>
            <a:r>
              <a:rPr lang="pt-BR" sz="2800" dirty="0">
                <a:latin typeface="Arial Black" pitchFamily="34" charset="0"/>
              </a:rPr>
              <a:t>batalha do </a:t>
            </a:r>
            <a:r>
              <a:rPr lang="pt-BR" sz="2800" dirty="0" err="1" smtClean="0">
                <a:latin typeface="Arial Black" pitchFamily="34" charset="0"/>
              </a:rPr>
              <a:t>Armagedom</a:t>
            </a:r>
            <a:r>
              <a:rPr lang="pt-BR" sz="2800" dirty="0" smtClean="0">
                <a:latin typeface="Arial Black" pitchFamily="34" charset="0"/>
              </a:rPr>
              <a:t>?</a:t>
            </a:r>
          </a:p>
          <a:p>
            <a:r>
              <a:rPr lang="pt-BR" sz="2800" dirty="0" smtClean="0">
                <a:latin typeface="Arial Black" pitchFamily="34" charset="0"/>
              </a:rPr>
              <a:t> </a:t>
            </a:r>
            <a:r>
              <a:rPr lang="pt-BR" sz="2800" dirty="0">
                <a:latin typeface="Arial Black" pitchFamily="34" charset="0"/>
              </a:rPr>
              <a:t>é a guerra final entre Deus e os governos humanos. </a:t>
            </a:r>
          </a:p>
        </p:txBody>
      </p:sp>
      <p:sp>
        <p:nvSpPr>
          <p:cNvPr id="5" name="Retângulo 4"/>
          <p:cNvSpPr/>
          <p:nvPr/>
        </p:nvSpPr>
        <p:spPr>
          <a:xfrm>
            <a:off x="54395" y="3645024"/>
            <a:ext cx="9035210" cy="22467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Mesmo </a:t>
            </a:r>
            <a:r>
              <a:rPr lang="pt-BR" sz="2800" dirty="0">
                <a:latin typeface="Arial Black" pitchFamily="34" charset="0"/>
              </a:rPr>
              <a:t>agora, esses governos e seus apoiadores se opõem a Deus por se recusarem a ser submissos ao domínio dele. </a:t>
            </a:r>
            <a:r>
              <a:rPr lang="pt-BR" sz="2800" dirty="0" smtClean="0">
                <a:latin typeface="Arial Black" pitchFamily="34" charset="0"/>
              </a:rPr>
              <a:t>Na batalha </a:t>
            </a:r>
            <a:r>
              <a:rPr lang="pt-BR" sz="2800" dirty="0">
                <a:latin typeface="Arial Black" pitchFamily="34" charset="0"/>
              </a:rPr>
              <a:t>do </a:t>
            </a:r>
            <a:r>
              <a:rPr lang="pt-BR" sz="2800" dirty="0" err="1">
                <a:latin typeface="Arial Black" pitchFamily="34" charset="0"/>
              </a:rPr>
              <a:t>Armagedom</a:t>
            </a:r>
            <a:r>
              <a:rPr lang="pt-BR" sz="2800" dirty="0">
                <a:latin typeface="Arial Black" pitchFamily="34" charset="0"/>
              </a:rPr>
              <a:t> acabará de vez com todos os governos humanos. </a:t>
            </a:r>
          </a:p>
        </p:txBody>
      </p:sp>
    </p:spTree>
    <p:extLst>
      <p:ext uri="{BB962C8B-B14F-4D97-AF65-F5344CB8AC3E}">
        <p14:creationId xmlns:p14="http://schemas.microsoft.com/office/powerpoint/2010/main" val="207889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692696"/>
            <a:ext cx="7776864" cy="45243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3200" dirty="0" smtClean="0">
                <a:latin typeface="Arial Black" pitchFamily="34" charset="0"/>
              </a:rPr>
              <a:t>Mas </a:t>
            </a:r>
            <a:r>
              <a:rPr lang="pt-BR" sz="3200" dirty="0">
                <a:latin typeface="Arial Black" pitchFamily="34" charset="0"/>
              </a:rPr>
              <a:t>haverá o tempo de restauração e plenitude quando finalmente reconhecerem Jesus como seu Messias prometido. Precisamos continuar orando e evangelizando, não apenas o povo judeu, mas todas as nações, no poder do Espírito Santo, até que Cristo venha!</a:t>
            </a:r>
          </a:p>
        </p:txBody>
      </p:sp>
    </p:spTree>
    <p:extLst>
      <p:ext uri="{BB962C8B-B14F-4D97-AF65-F5344CB8AC3E}">
        <p14:creationId xmlns:p14="http://schemas.microsoft.com/office/powerpoint/2010/main" val="159084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115616" y="-171400"/>
            <a:ext cx="6984776" cy="658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pt-BR" sz="3600" dirty="0" smtClean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3600" dirty="0">
              <a:solidFill>
                <a:schemeClr val="bg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683568" y="956865"/>
            <a:ext cx="77048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Arial Black" pitchFamily="34" charset="0"/>
              </a:rPr>
              <a:t>Com o fim da segunda parte da profecia das setenta semanas, se inicia um intervalo profético entre a 69ª e a 70ª semana</a:t>
            </a:r>
            <a:r>
              <a:rPr lang="pt-BR" sz="2800" dirty="0" smtClean="0">
                <a:solidFill>
                  <a:schemeClr val="bg1"/>
                </a:solidFill>
                <a:latin typeface="Arial Black" pitchFamily="34" charset="0"/>
              </a:rPr>
              <a:t>.</a:t>
            </a:r>
            <a:endParaRPr lang="pt-BR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241630" y="157889"/>
            <a:ext cx="6732748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</a:pPr>
            <a:r>
              <a:rPr lang="pt-BR" sz="2400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latin typeface="Arial Black" pitchFamily="34" charset="0"/>
              </a:rPr>
              <a:t>AS 70 SEMANAS E A IGREJA</a:t>
            </a:r>
            <a:endParaRPr lang="pt-BR" sz="2400" dirty="0">
              <a:latin typeface="Arial Black" panose="020B0A040201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55576" y="3271233"/>
            <a:ext cx="955222" cy="91281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/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710798" y="3281596"/>
            <a:ext cx="1853090" cy="912813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/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4067940" y="3266838"/>
            <a:ext cx="2574671" cy="912813"/>
            <a:chOff x="1247" y="2412"/>
            <a:chExt cx="2268" cy="575"/>
          </a:xfrm>
        </p:grpSpPr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1429" y="2478"/>
              <a:ext cx="1904" cy="294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2400">
                  <a:solidFill>
                    <a:srgbClr val="000000"/>
                  </a:solidFill>
                  <a:latin typeface="Arial Black" pitchFamily="34" charset="0"/>
                  <a:ea typeface="Arial Unicode MS" pitchFamily="34" charset="-128"/>
                  <a:cs typeface="Arial Unicode MS" pitchFamily="34" charset="-128"/>
                </a:rPr>
                <a:t>Igreja</a:t>
              </a: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1247" y="2412"/>
              <a:ext cx="2268" cy="575"/>
            </a:xfrm>
            <a:prstGeom prst="rect">
              <a:avLst/>
            </a:prstGeom>
            <a:solidFill>
              <a:srgbClr val="FF0000"/>
            </a:solidFill>
            <a:ln w="936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pt-BR" dirty="0">
                <a:latin typeface="Arial Black" pitchFamily="34" charset="0"/>
              </a:endParaRPr>
            </a:p>
          </p:txBody>
        </p:sp>
      </p:grp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946891" y="3266045"/>
            <a:ext cx="665689" cy="914400"/>
          </a:xfrm>
          <a:prstGeom prst="rect">
            <a:avLst/>
          </a:prstGeom>
          <a:solidFill>
            <a:srgbClr val="BBE0E3"/>
          </a:solid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7661053" y="3242416"/>
            <a:ext cx="583355" cy="912813"/>
          </a:xfrm>
          <a:prstGeom prst="rect">
            <a:avLst/>
          </a:prstGeom>
          <a:solidFill>
            <a:srgbClr val="BBE0E3"/>
          </a:solid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pic>
        <p:nvPicPr>
          <p:cNvPr id="13" name="Picture 4" descr="Crucifixo, Cruz Cristã, A Crucificação De Jesus png transparente gráti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20667" r="794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237" y="3242416"/>
            <a:ext cx="1044739" cy="87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aixaDeTexto 13"/>
          <p:cNvSpPr txBox="1"/>
          <p:nvPr/>
        </p:nvSpPr>
        <p:spPr>
          <a:xfrm>
            <a:off x="4203733" y="3544785"/>
            <a:ext cx="238449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Igreja = intervalo</a:t>
            </a:r>
            <a:endParaRPr lang="pt-BR" dirty="0">
              <a:latin typeface="Arial Black" pitchFamily="34" charset="0"/>
            </a:endParaRPr>
          </a:p>
        </p:txBody>
      </p:sp>
      <p:pic>
        <p:nvPicPr>
          <p:cNvPr id="15" name="Picture 3" descr="H:\foto de livros ademar\P9250001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043" b="97621" l="7434" r="81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957" t="4034" r="24460" b="1972"/>
          <a:stretch/>
        </p:blipFill>
        <p:spPr bwMode="auto">
          <a:xfrm rot="175497">
            <a:off x="6610734" y="3367923"/>
            <a:ext cx="317082" cy="75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Conector de seta reta 15"/>
          <p:cNvCxnSpPr/>
          <p:nvPr/>
        </p:nvCxnSpPr>
        <p:spPr>
          <a:xfrm flipV="1">
            <a:off x="5165189" y="4117387"/>
            <a:ext cx="1423035" cy="60775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/>
          <p:cNvSpPr txBox="1"/>
          <p:nvPr/>
        </p:nvSpPr>
        <p:spPr>
          <a:xfrm>
            <a:off x="683568" y="4725144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</a:rPr>
              <a:t>Fim 69ª com a morte de Cristo. </a:t>
            </a:r>
            <a:endParaRPr lang="pt-BR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cxnSp>
        <p:nvCxnSpPr>
          <p:cNvPr id="17" name="Conector de seta reta 16"/>
          <p:cNvCxnSpPr/>
          <p:nvPr/>
        </p:nvCxnSpPr>
        <p:spPr>
          <a:xfrm flipV="1">
            <a:off x="2987825" y="3838338"/>
            <a:ext cx="777381" cy="88680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3376515" y="4541334"/>
            <a:ext cx="24916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</a:rPr>
              <a:t>Inicio </a:t>
            </a:r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70ª</a:t>
            </a:r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</a:rPr>
              <a:t> com o arrebatamento da Igreja. </a:t>
            </a:r>
            <a:endParaRPr lang="pt-BR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84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9.3432E-7 L 0.11406 -0.3924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94" y="-196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4" grpId="0"/>
      <p:bldP spid="2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908720"/>
            <a:ext cx="7560840" cy="48320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2800" dirty="0">
                <a:latin typeface="Arial Black" pitchFamily="34" charset="0"/>
              </a:rPr>
              <a:t>Este intervalo já dura cerca de dois mil anos e é o tempo da Igreja de Cristo. A Daniel não foi revelado em detalhes acerca deste período, mas ao apóstolo Paulo foi manifestado pelo Espírito Santo [</a:t>
            </a:r>
            <a:r>
              <a:rPr lang="pt-BR" sz="2800" dirty="0" err="1">
                <a:latin typeface="Arial Black" pitchFamily="34" charset="0"/>
              </a:rPr>
              <a:t>Rm</a:t>
            </a:r>
            <a:r>
              <a:rPr lang="pt-BR" sz="2800" dirty="0">
                <a:latin typeface="Arial Black" pitchFamily="34" charset="0"/>
              </a:rPr>
              <a:t> 11.25; </a:t>
            </a:r>
            <a:r>
              <a:rPr lang="pt-BR" sz="2800" dirty="0" err="1">
                <a:latin typeface="Arial Black" pitchFamily="34" charset="0"/>
              </a:rPr>
              <a:t>Ef</a:t>
            </a:r>
            <a:r>
              <a:rPr lang="pt-BR" sz="2800" dirty="0">
                <a:latin typeface="Arial Black" pitchFamily="34" charset="0"/>
              </a:rPr>
              <a:t> 3.5]. Devemos encarar com responsabilidade o tempo que temos e usá-lo com sabedoria [</a:t>
            </a:r>
            <a:r>
              <a:rPr lang="pt-BR" sz="2800" dirty="0" err="1">
                <a:latin typeface="Arial Black" pitchFamily="34" charset="0"/>
              </a:rPr>
              <a:t>Sl</a:t>
            </a:r>
            <a:r>
              <a:rPr lang="pt-BR" sz="2800" dirty="0">
                <a:latin typeface="Arial Black" pitchFamily="34" charset="0"/>
              </a:rPr>
              <a:t> 90.12], pois é uma dádiva e pertence a Deus [At 1.8].</a:t>
            </a:r>
          </a:p>
        </p:txBody>
      </p:sp>
    </p:spTree>
    <p:extLst>
      <p:ext uri="{BB962C8B-B14F-4D97-AF65-F5344CB8AC3E}">
        <p14:creationId xmlns:p14="http://schemas.microsoft.com/office/powerpoint/2010/main" val="251807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116632"/>
            <a:ext cx="79457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3.1. </a:t>
            </a:r>
            <a:r>
              <a:rPr lang="pt-BR" sz="2400" b="1" dirty="0">
                <a:latin typeface="Arial Black" pitchFamily="34" charset="0"/>
              </a:rPr>
              <a:t>A Igreja não é alvo das setenta semanas. </a:t>
            </a:r>
            <a:endParaRPr lang="pt-BR" sz="2400" dirty="0">
              <a:latin typeface="Arial Black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913831" y="836712"/>
            <a:ext cx="70388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Arial Black" panose="020B0A04020102020204" pitchFamily="34" charset="0"/>
              </a:rPr>
              <a:t> As setenta semanas de Daniel são um tratamento de Deus com Israel e com a cidade de Jerusalém e não com a Igreja de Cristo</a:t>
            </a:r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</a:rPr>
              <a:t>:</a:t>
            </a:r>
            <a:endParaRPr lang="pt-BR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55576" y="2983201"/>
            <a:ext cx="955222" cy="91281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/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10798" y="2993564"/>
            <a:ext cx="1853090" cy="912813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/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4067940" y="2978806"/>
            <a:ext cx="2574671" cy="912813"/>
            <a:chOff x="1247" y="2412"/>
            <a:chExt cx="2268" cy="575"/>
          </a:xfrm>
        </p:grpSpPr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>
              <a:off x="1429" y="2478"/>
              <a:ext cx="1904" cy="294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2400">
                  <a:solidFill>
                    <a:srgbClr val="000000"/>
                  </a:solidFill>
                  <a:latin typeface="Arial Black" pitchFamily="34" charset="0"/>
                  <a:ea typeface="Arial Unicode MS" pitchFamily="34" charset="-128"/>
                  <a:cs typeface="Arial Unicode MS" pitchFamily="34" charset="-128"/>
                </a:rPr>
                <a:t>Igreja</a:t>
              </a:r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1247" y="2412"/>
              <a:ext cx="2268" cy="575"/>
            </a:xfrm>
            <a:prstGeom prst="rect">
              <a:avLst/>
            </a:prstGeom>
            <a:solidFill>
              <a:srgbClr val="FF0000"/>
            </a:solidFill>
            <a:ln w="936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pt-BR" dirty="0">
                <a:latin typeface="Arial Black" pitchFamily="34" charset="0"/>
              </a:endParaRPr>
            </a:p>
          </p:txBody>
        </p:sp>
      </p:grp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946891" y="2978013"/>
            <a:ext cx="665689" cy="914400"/>
          </a:xfrm>
          <a:prstGeom prst="rect">
            <a:avLst/>
          </a:prstGeom>
          <a:solidFill>
            <a:srgbClr val="BBE0E3"/>
          </a:solid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7661053" y="2954384"/>
            <a:ext cx="583355" cy="912813"/>
          </a:xfrm>
          <a:prstGeom prst="rect">
            <a:avLst/>
          </a:prstGeom>
          <a:solidFill>
            <a:srgbClr val="BBE0E3"/>
          </a:solid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pic>
        <p:nvPicPr>
          <p:cNvPr id="12" name="Picture 4" descr="Crucifixo, Cruz Cristã, A Crucificação De Jesus png transparente gráti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20667" r="794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237" y="2954384"/>
            <a:ext cx="1044739" cy="87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4203733" y="3256753"/>
            <a:ext cx="238449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Igreja = intervalo</a:t>
            </a:r>
            <a:endParaRPr lang="pt-BR" dirty="0">
              <a:latin typeface="Arial Black" pitchFamily="34" charset="0"/>
            </a:endParaRPr>
          </a:p>
        </p:txBody>
      </p:sp>
      <p:pic>
        <p:nvPicPr>
          <p:cNvPr id="14" name="Picture 3" descr="H:\foto de livros ademar\P9250001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043" b="97621" l="7434" r="81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957" t="4034" r="24460" b="1972"/>
          <a:stretch/>
        </p:blipFill>
        <p:spPr bwMode="auto">
          <a:xfrm rot="175497">
            <a:off x="6610734" y="3079891"/>
            <a:ext cx="317082" cy="75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omunidade Sol de DEUS : Divino Menino Jesus: abençoai-nos!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624" y="3605786"/>
            <a:ext cx="920582" cy="5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/>
          <p:cNvSpPr/>
          <p:nvPr/>
        </p:nvSpPr>
        <p:spPr>
          <a:xfrm>
            <a:off x="732166" y="3975624"/>
            <a:ext cx="506396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Arial Black" pitchFamily="34" charset="0"/>
              </a:rPr>
              <a:t>“Setenta semanas estão determinadas sobre o teu povo e sobre a tua santa cidade.” [</a:t>
            </a:r>
            <a:r>
              <a:rPr lang="pt-BR" sz="2800" dirty="0" err="1">
                <a:solidFill>
                  <a:schemeClr val="bg1"/>
                </a:solidFill>
                <a:latin typeface="Arial Black" pitchFamily="34" charset="0"/>
              </a:rPr>
              <a:t>Dn</a:t>
            </a:r>
            <a:r>
              <a:rPr lang="pt-BR" sz="2800" dirty="0">
                <a:solidFill>
                  <a:schemeClr val="bg1"/>
                </a:solidFill>
                <a:latin typeface="Arial Black" pitchFamily="34" charset="0"/>
              </a:rPr>
              <a:t> 9.24]. 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91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3" grpId="0" animBg="1"/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116632"/>
            <a:ext cx="7848872" cy="440120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A </a:t>
            </a:r>
            <a:r>
              <a:rPr lang="pt-BR" sz="2800" dirty="0">
                <a:latin typeface="Arial Black" pitchFamily="34" charset="0"/>
              </a:rPr>
              <a:t>Igreja sequer existia neste momento e surge na história com o fim da 69ª semana, marcada pela morte e consequente ressurreição do Messias: “Depois das sessenta e duas semanas, será tirado o Messias e não será mais” [</a:t>
            </a:r>
            <a:r>
              <a:rPr lang="pt-BR" sz="2800" dirty="0" err="1">
                <a:latin typeface="Arial Black" pitchFamily="34" charset="0"/>
              </a:rPr>
              <a:t>Dn</a:t>
            </a:r>
            <a:r>
              <a:rPr lang="pt-BR" sz="2800" dirty="0">
                <a:latin typeface="Arial Black" pitchFamily="34" charset="0"/>
              </a:rPr>
              <a:t> 9.26]. A prioridade do cristão, neste tempo da Igreja, é ser cheio do Espírito Santo e ser testemunha de Jesus [At 1.6-8].</a:t>
            </a:r>
          </a:p>
        </p:txBody>
      </p:sp>
    </p:spTree>
    <p:extLst>
      <p:ext uri="{BB962C8B-B14F-4D97-AF65-F5344CB8AC3E}">
        <p14:creationId xmlns:p14="http://schemas.microsoft.com/office/powerpoint/2010/main" val="163405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9592" y="908720"/>
            <a:ext cx="72728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b="1" dirty="0">
                <a:solidFill>
                  <a:schemeClr val="bg1"/>
                </a:solidFill>
                <a:latin typeface="Arial Black" pitchFamily="34" charset="0"/>
              </a:rPr>
              <a:t>Ressaltar </a:t>
            </a:r>
            <a:r>
              <a:rPr lang="pt-BR" sz="5400" dirty="0">
                <a:solidFill>
                  <a:schemeClr val="bg1"/>
                </a:solidFill>
                <a:latin typeface="Arial Black" pitchFamily="34" charset="0"/>
              </a:rPr>
              <a:t>o papel de Israel no quadro profético</a:t>
            </a:r>
            <a:r>
              <a:rPr lang="pt-BR" sz="5400" dirty="0" smtClean="0">
                <a:solidFill>
                  <a:schemeClr val="bg1"/>
                </a:solidFill>
                <a:latin typeface="Arial Black" pitchFamily="34" charset="0"/>
              </a:rPr>
              <a:t>.</a:t>
            </a:r>
            <a:endParaRPr lang="pt-BR" sz="5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475656" y="35913"/>
            <a:ext cx="61926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Arial Black" pitchFamily="34" charset="0"/>
              </a:rPr>
              <a:t>2-OBJETIVOS </a:t>
            </a:r>
            <a:r>
              <a:rPr lang="pt-BR" sz="3200" b="1" dirty="0">
                <a:latin typeface="Arial Black" pitchFamily="34" charset="0"/>
              </a:rPr>
              <a:t>DA LIÇÃO</a:t>
            </a:r>
            <a:endParaRPr lang="pt-BR" sz="3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94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683567" y="685713"/>
            <a:ext cx="525658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Vejamos como a Bíblia trata o tempo da ira divina que virá sobre a Terra, revelada na forma da última semana, das setenta semanas de Daniel, com relação à Igreja</a:t>
            </a:r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</a:rPr>
              <a:t>:</a:t>
            </a:r>
            <a:endParaRPr lang="pt-BR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336739" y="116632"/>
            <a:ext cx="6612836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705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3.2. </a:t>
            </a:r>
            <a:r>
              <a:rPr lang="pt-BR" sz="2400" b="1" dirty="0">
                <a:latin typeface="Arial Black" pitchFamily="34" charset="0"/>
              </a:rPr>
              <a:t>A Igreja não é alvo da ira divina. </a:t>
            </a:r>
            <a:endParaRPr lang="pt-BR" sz="24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55576" y="3199225"/>
            <a:ext cx="955222" cy="91281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/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10798" y="3209588"/>
            <a:ext cx="1853090" cy="912813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/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4067940" y="3194830"/>
            <a:ext cx="2574671" cy="912813"/>
            <a:chOff x="1247" y="2412"/>
            <a:chExt cx="2268" cy="575"/>
          </a:xfrm>
        </p:grpSpPr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>
              <a:off x="1429" y="2478"/>
              <a:ext cx="1904" cy="294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2400">
                  <a:solidFill>
                    <a:srgbClr val="000000"/>
                  </a:solidFill>
                  <a:latin typeface="Arial Black" pitchFamily="34" charset="0"/>
                  <a:ea typeface="Arial Unicode MS" pitchFamily="34" charset="-128"/>
                  <a:cs typeface="Arial Unicode MS" pitchFamily="34" charset="-128"/>
                </a:rPr>
                <a:t>Igreja</a:t>
              </a:r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1247" y="2412"/>
              <a:ext cx="2268" cy="575"/>
            </a:xfrm>
            <a:prstGeom prst="rect">
              <a:avLst/>
            </a:prstGeom>
            <a:solidFill>
              <a:srgbClr val="FF0000"/>
            </a:solidFill>
            <a:ln w="936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pt-BR" dirty="0">
                <a:latin typeface="Arial Black" pitchFamily="34" charset="0"/>
              </a:endParaRPr>
            </a:p>
          </p:txBody>
        </p:sp>
      </p:grp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946891" y="3194037"/>
            <a:ext cx="665689" cy="914400"/>
          </a:xfrm>
          <a:prstGeom prst="rect">
            <a:avLst/>
          </a:prstGeom>
          <a:solidFill>
            <a:srgbClr val="BBE0E3"/>
          </a:solid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7661053" y="3170408"/>
            <a:ext cx="583355" cy="912813"/>
          </a:xfrm>
          <a:prstGeom prst="rect">
            <a:avLst/>
          </a:prstGeom>
          <a:solidFill>
            <a:srgbClr val="BBE0E3"/>
          </a:solidFill>
          <a:ln w="936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BE0E3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pt-BR" dirty="0">
              <a:latin typeface="Arial Black" pitchFamily="34" charset="0"/>
            </a:endParaRPr>
          </a:p>
        </p:txBody>
      </p:sp>
      <p:pic>
        <p:nvPicPr>
          <p:cNvPr id="13" name="Picture 4" descr="Crucifixo, Cruz Cristã, A Crucificação De Jesus png transparente gráti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20667" r="794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237" y="3170408"/>
            <a:ext cx="1044739" cy="87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aixaDeTexto 13"/>
          <p:cNvSpPr txBox="1"/>
          <p:nvPr/>
        </p:nvSpPr>
        <p:spPr>
          <a:xfrm>
            <a:off x="4203733" y="3472777"/>
            <a:ext cx="238449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Igreja = intervalo</a:t>
            </a:r>
            <a:endParaRPr lang="pt-BR" dirty="0">
              <a:latin typeface="Arial Black" pitchFamily="34" charset="0"/>
            </a:endParaRPr>
          </a:p>
        </p:txBody>
      </p:sp>
      <p:cxnSp>
        <p:nvCxnSpPr>
          <p:cNvPr id="19" name="Conector de seta reta 18"/>
          <p:cNvCxnSpPr/>
          <p:nvPr/>
        </p:nvCxnSpPr>
        <p:spPr>
          <a:xfrm flipV="1">
            <a:off x="5508103" y="3933056"/>
            <a:ext cx="1134508" cy="7200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 descr="Comunidade Sol de DEUS : Divino Menino Jesus: abençoai-nos!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624" y="3821810"/>
            <a:ext cx="920582" cy="5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tângulo 20"/>
          <p:cNvSpPr/>
          <p:nvPr/>
        </p:nvSpPr>
        <p:spPr>
          <a:xfrm>
            <a:off x="6897897" y="2978013"/>
            <a:ext cx="1656182" cy="112767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81230" y="4365104"/>
            <a:ext cx="48268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à igreja de Filadélfia, Jesus nos diz que livrará a Sua Igreja da hora da tentação que virá sobre toda a </a:t>
            </a:r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</a:rPr>
              <a:t>Terra. 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6075357" y="812319"/>
            <a:ext cx="232994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chemeClr val="bg1"/>
                </a:solidFill>
                <a:latin typeface="Arial Black" pitchFamily="34" charset="0"/>
              </a:rPr>
              <a:t>Tessalônica</a:t>
            </a:r>
            <a:r>
              <a:rPr lang="pt-BR" dirty="0">
                <a:solidFill>
                  <a:schemeClr val="bg1"/>
                </a:solidFill>
                <a:latin typeface="Arial Black" pitchFamily="34" charset="0"/>
              </a:rPr>
              <a:t> Jesus promete vir nos céus e nos livrar da ira futura [1Ts 1.10];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5" name="Picture 3" descr="H:\foto de livros ademar\P9250001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5043" b="97621" l="7434" r="81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957" t="4034" r="24460" b="1972"/>
          <a:stretch/>
        </p:blipFill>
        <p:spPr bwMode="auto">
          <a:xfrm rot="175497">
            <a:off x="6610734" y="3295915"/>
            <a:ext cx="317082" cy="75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78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63645E-6 L 0.05903 -0.26642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-133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2" grpId="0"/>
      <p:bldP spid="2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692696"/>
            <a:ext cx="7776864" cy="563231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4000" dirty="0" smtClean="0">
                <a:latin typeface="Arial Black" pitchFamily="34" charset="0"/>
              </a:rPr>
              <a:t>porque </a:t>
            </a:r>
            <a:r>
              <a:rPr lang="pt-BR" sz="4000" dirty="0">
                <a:latin typeface="Arial Black" pitchFamily="34" charset="0"/>
              </a:rPr>
              <a:t>fomos destinados para a salvação em Cristo, não a ira de Deus [1Ts 5.9]; devemos vigiar e orar, para que enquanto no mundo o tempo da ira divina se cumprir, possamos estar em pé diante de Cristo no céu [</a:t>
            </a:r>
            <a:r>
              <a:rPr lang="pt-BR" sz="4000" dirty="0" err="1">
                <a:latin typeface="Arial Black" pitchFamily="34" charset="0"/>
              </a:rPr>
              <a:t>Lc</a:t>
            </a:r>
            <a:r>
              <a:rPr lang="pt-BR" sz="4000" dirty="0">
                <a:latin typeface="Arial Black" pitchFamily="34" charset="0"/>
              </a:rPr>
              <a:t> 21.36].</a:t>
            </a:r>
          </a:p>
        </p:txBody>
      </p:sp>
    </p:spTree>
    <p:extLst>
      <p:ext uri="{BB962C8B-B14F-4D97-AF65-F5344CB8AC3E}">
        <p14:creationId xmlns:p14="http://schemas.microsoft.com/office/powerpoint/2010/main" val="352489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73099" y="980728"/>
            <a:ext cx="835292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8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5" name="Retângulo 4"/>
          <p:cNvSpPr/>
          <p:nvPr/>
        </p:nvSpPr>
        <p:spPr>
          <a:xfrm>
            <a:off x="395536" y="827884"/>
            <a:ext cx="813690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3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Retângulo 2"/>
          <p:cNvSpPr/>
          <p:nvPr/>
        </p:nvSpPr>
        <p:spPr>
          <a:xfrm>
            <a:off x="1115616" y="-22030"/>
            <a:ext cx="6768752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 algn="ctr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3.3. </a:t>
            </a:r>
            <a:r>
              <a:rPr lang="pt-BR" sz="2400" b="1" dirty="0">
                <a:latin typeface="Arial Black" pitchFamily="34" charset="0"/>
              </a:rPr>
              <a:t>A Igreja e o seu tempo. </a:t>
            </a:r>
            <a:endParaRPr lang="pt-BR" sz="2400" dirty="0">
              <a:latin typeface="Arial Black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55576" y="860648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solidFill>
                  <a:schemeClr val="bg1"/>
                </a:solidFill>
                <a:latin typeface="Arial Black" pitchFamily="34" charset="0"/>
              </a:rPr>
              <a:t>Pouco antes de Jesus voltar ao céu, os discípulos lhe perguntaram: “Senhor, restaurarás tu neste tempo o reino a Israel?” [At 1.6]. </a:t>
            </a:r>
          </a:p>
        </p:txBody>
      </p:sp>
      <p:sp>
        <p:nvSpPr>
          <p:cNvPr id="2" name="Retângulo 1"/>
          <p:cNvSpPr/>
          <p:nvPr/>
        </p:nvSpPr>
        <p:spPr>
          <a:xfrm>
            <a:off x="755576" y="2814035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Arial Black" pitchFamily="34" charset="0"/>
              </a:rPr>
              <a:t>“Não vos pertence saber os tempos ou as estações que o Pai estabeleceu pelo seu próprio poder.”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09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88640"/>
            <a:ext cx="8496944" cy="61247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2800" dirty="0" smtClean="0">
                <a:latin typeface="Arial Black" pitchFamily="34" charset="0"/>
              </a:rPr>
              <a:t>Cristo</a:t>
            </a:r>
            <a:r>
              <a:rPr lang="pt-BR" sz="2800" dirty="0">
                <a:latin typeface="Arial Black" pitchFamily="34" charset="0"/>
              </a:rPr>
              <a:t>, com isso, determinou o foco ou o alvo da Igreja, em seu tempo </a:t>
            </a:r>
            <a:r>
              <a:rPr lang="pt-BR" sz="2800" dirty="0" err="1">
                <a:latin typeface="Arial Black" pitchFamily="34" charset="0"/>
              </a:rPr>
              <a:t>dispensacional</a:t>
            </a:r>
            <a:r>
              <a:rPr lang="pt-BR" sz="2800" dirty="0">
                <a:latin typeface="Arial Black" pitchFamily="34" charset="0"/>
              </a:rPr>
              <a:t> aqui na terra: “Recebereis a virtude do Espírito Santo, que há de vir sobre vós; e ser-me-eis testemunhas tanto em Jerusalém como em toda a Judeia e Samaria e até os confins da terra.” [At 1.8]. </a:t>
            </a:r>
            <a:endParaRPr lang="pt-BR" sz="2800" dirty="0" smtClean="0">
              <a:latin typeface="Arial Black" pitchFamily="34" charset="0"/>
            </a:endParaRPr>
          </a:p>
          <a:p>
            <a:r>
              <a:rPr lang="pt-BR" sz="2800" dirty="0" smtClean="0">
                <a:latin typeface="Arial Black" pitchFamily="34" charset="0"/>
              </a:rPr>
              <a:t>A </a:t>
            </a:r>
            <a:r>
              <a:rPr lang="pt-BR" sz="2800" dirty="0">
                <a:latin typeface="Arial Black" pitchFamily="34" charset="0"/>
              </a:rPr>
              <a:t>razão de estarmos aqui é porque o alvo de Cristo é alcançar o mundo perdido e deu esta tarefa sublime e prioritária à Sua Igreja [Mc 16.15; </a:t>
            </a:r>
            <a:r>
              <a:rPr lang="pt-BR" sz="2800" dirty="0" err="1">
                <a:latin typeface="Arial Black" pitchFamily="34" charset="0"/>
              </a:rPr>
              <a:t>Mt</a:t>
            </a:r>
            <a:r>
              <a:rPr lang="pt-BR" sz="2800" dirty="0">
                <a:latin typeface="Arial Black" pitchFamily="34" charset="0"/>
              </a:rPr>
              <a:t> 28.19]. Esta tarefa somente poderá ser cumprida se vivermos cheios do Espírito Santo.</a:t>
            </a:r>
          </a:p>
        </p:txBody>
      </p:sp>
    </p:spTree>
    <p:extLst>
      <p:ext uri="{BB962C8B-B14F-4D97-AF65-F5344CB8AC3E}">
        <p14:creationId xmlns:p14="http://schemas.microsoft.com/office/powerpoint/2010/main" val="66265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309514" y="13252"/>
            <a:ext cx="41503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4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 Black" pitchFamily="34" charset="0"/>
              </a:rPr>
              <a:t>CONCLUSÃO</a:t>
            </a:r>
            <a:endParaRPr lang="pt-BR" sz="4400" dirty="0">
              <a:latin typeface="Arial Black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40248" y="782693"/>
            <a:ext cx="789219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Arial Black" pitchFamily="34" charset="0"/>
              </a:rPr>
              <a:t>Ao realizarmos um estudo comparativo das profecias de Daniel com outros textos proféticos encontrados na Bíblia, precisamos perseverar em vigilância, oração, santificação e no serviço cristão, pois as Palavras do Senhor não hão de passar, mas se cumprirão, pois Deus é Fiel e Verdadeiro.</a:t>
            </a:r>
          </a:p>
        </p:txBody>
      </p:sp>
    </p:spTree>
    <p:extLst>
      <p:ext uri="{BB962C8B-B14F-4D97-AF65-F5344CB8AC3E}">
        <p14:creationId xmlns:p14="http://schemas.microsoft.com/office/powerpoint/2010/main" val="326789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980728"/>
            <a:ext cx="70567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 </a:t>
            </a:r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</a:rPr>
              <a:t>Ajude a </a:t>
            </a:r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Manter e melhorar ainda mais estas aulas.</a:t>
            </a:r>
            <a:br>
              <a:rPr lang="pt-BR" sz="2400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t-BR" sz="2400" dirty="0">
                <a:solidFill>
                  <a:schemeClr val="bg1"/>
                </a:solidFill>
                <a:latin typeface="Arial Black" pitchFamily="34" charset="0"/>
              </a:rPr>
              <a:t>Envie a partir de R$ 5,00 qualquer valor pelo </a:t>
            </a:r>
            <a:r>
              <a:rPr lang="pt-BR" sz="2400" b="1" dirty="0">
                <a:solidFill>
                  <a:schemeClr val="bg1"/>
                </a:solidFill>
                <a:latin typeface="Arial Black" pitchFamily="34" charset="0"/>
              </a:rPr>
              <a:t>PIX: CNPJ: 15.483.217 0001-77</a:t>
            </a:r>
          </a:p>
          <a:p>
            <a:r>
              <a:rPr lang="pt-BR" sz="2400" b="1" dirty="0">
                <a:solidFill>
                  <a:schemeClr val="bg1"/>
                </a:solidFill>
                <a:latin typeface="Arial Black" pitchFamily="34" charset="0"/>
              </a:rPr>
              <a:t>Que Deus lhe abençoe.</a:t>
            </a:r>
          </a:p>
        </p:txBody>
      </p:sp>
      <p:sp>
        <p:nvSpPr>
          <p:cNvPr id="3" name="Retângulo 2"/>
          <p:cNvSpPr/>
          <p:nvPr/>
        </p:nvSpPr>
        <p:spPr>
          <a:xfrm>
            <a:off x="1619672" y="0"/>
            <a:ext cx="62193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>
                <a:latin typeface="Arial Black" pitchFamily="34" charset="0"/>
              </a:rPr>
              <a:t>Gostou da aula pronta?</a:t>
            </a:r>
            <a:r>
              <a:rPr lang="pt-BR" sz="3600" dirty="0">
                <a:latin typeface="Arial Black" pitchFamily="34" charset="0"/>
              </a:rPr>
              <a:t> 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085056" y="2992916"/>
            <a:ext cx="6912768" cy="110799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</a:rPr>
              <a:t>ANTES DE MINISTRAR  ESTA AULA; ASSISTA ESTA PRÉ AULA</a:t>
            </a:r>
            <a:r>
              <a:rPr lang="pt-BR" dirty="0" smtClean="0">
                <a:solidFill>
                  <a:schemeClr val="bg1"/>
                </a:solidFill>
                <a:latin typeface="Arial Black" pitchFamily="34" charset="0"/>
              </a:rPr>
              <a:t>.</a:t>
            </a:r>
          </a:p>
          <a:p>
            <a:r>
              <a:rPr lang="pt-BR" dirty="0">
                <a:solidFill>
                  <a:schemeClr val="bg1"/>
                </a:solidFill>
                <a:latin typeface="Arial Black" pitchFamily="34" charset="0"/>
                <a:hlinkClick r:id="rId2"/>
              </a:rPr>
              <a:t>https://</a:t>
            </a:r>
            <a:r>
              <a:rPr lang="pt-BR" dirty="0" smtClean="0">
                <a:solidFill>
                  <a:schemeClr val="bg1"/>
                </a:solidFill>
                <a:latin typeface="Arial Black" pitchFamily="34" charset="0"/>
                <a:hlinkClick r:id="rId2"/>
              </a:rPr>
              <a:t>www.youtube.com/watch?v=ylp2yO9pMPM</a:t>
            </a:r>
            <a:endParaRPr lang="pt-BR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233557"/>
            <a:ext cx="6912768" cy="381000"/>
          </a:xfrm>
          <a:prstGeom prst="rect">
            <a:avLst/>
          </a:prstGeom>
        </p:spPr>
      </p:pic>
      <p:pic>
        <p:nvPicPr>
          <p:cNvPr id="1030" name="Picture 6" descr="Logotipo do Google Google Search Console Google AdWords, google, Search  Engine Optimization, texto, logotipo png | PNGWin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52" t="27451" r="11696" b="25456"/>
          <a:stretch/>
        </p:blipFill>
        <p:spPr bwMode="auto">
          <a:xfrm>
            <a:off x="1403648" y="4897563"/>
            <a:ext cx="1152128" cy="33655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CaixaDeTexto 5"/>
          <p:cNvSpPr txBox="1"/>
          <p:nvPr/>
        </p:nvSpPr>
        <p:spPr>
          <a:xfrm>
            <a:off x="5098066" y="4352329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  <a:latin typeface="Arial Black" pitchFamily="34" charset="0"/>
              </a:rPr>
              <a:t>COPIE E COLE</a:t>
            </a:r>
            <a:endParaRPr lang="pt-BR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cxnSp>
        <p:nvCxnSpPr>
          <p:cNvPr id="8" name="Conector de seta reta 7"/>
          <p:cNvCxnSpPr/>
          <p:nvPr/>
        </p:nvCxnSpPr>
        <p:spPr>
          <a:xfrm flipH="1" flipV="1">
            <a:off x="4499992" y="4172309"/>
            <a:ext cx="720080" cy="36004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flipH="1">
            <a:off x="4729370" y="4725144"/>
            <a:ext cx="2074878" cy="340694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91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474" b="46875" l="13235" r="2735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534" t="25697" r="73246" b="53310"/>
          <a:stretch/>
        </p:blipFill>
        <p:spPr bwMode="auto">
          <a:xfrm>
            <a:off x="467544" y="2055971"/>
            <a:ext cx="169600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474" b="46875" l="13235" r="2735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534" t="25697" r="73246" b="53310"/>
          <a:stretch/>
        </p:blipFill>
        <p:spPr bwMode="auto">
          <a:xfrm>
            <a:off x="1694066" y="2055971"/>
            <a:ext cx="135513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599" b="46875" l="26618" r="728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606" t="31686" r="27923" b="53310"/>
          <a:stretch/>
        </p:blipFill>
        <p:spPr bwMode="auto">
          <a:xfrm>
            <a:off x="2771800" y="2579053"/>
            <a:ext cx="1891410" cy="1244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474" b="46875" l="13235" r="2735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534" t="25697" r="73246" b="53310"/>
          <a:stretch/>
        </p:blipFill>
        <p:spPr bwMode="auto">
          <a:xfrm>
            <a:off x="4716016" y="2060848"/>
            <a:ext cx="136815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Bundesautobahn 70 – Wikipédia, a enciclopédia livr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64" t="19700" r="27625" b="14834"/>
          <a:stretch/>
        </p:blipFill>
        <p:spPr bwMode="auto">
          <a:xfrm>
            <a:off x="1288140" y="0"/>
            <a:ext cx="901569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eta para baixo 13"/>
          <p:cNvSpPr/>
          <p:nvPr/>
        </p:nvSpPr>
        <p:spPr>
          <a:xfrm rot="1037781">
            <a:off x="1046592" y="1259276"/>
            <a:ext cx="374323" cy="1224136"/>
          </a:xfrm>
          <a:prstGeom prst="downArrow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2206791" y="25465"/>
            <a:ext cx="6471997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sz="3600" dirty="0" smtClean="0">
                <a:solidFill>
                  <a:schemeClr val="bg1"/>
                </a:solidFill>
                <a:latin typeface="Arial Black" pitchFamily="34" charset="0"/>
              </a:rPr>
              <a:t>Deus revela </a:t>
            </a:r>
            <a:r>
              <a:rPr lang="pt-BR" sz="3600" dirty="0">
                <a:solidFill>
                  <a:schemeClr val="bg1"/>
                </a:solidFill>
                <a:latin typeface="Arial Black" pitchFamily="34" charset="0"/>
              </a:rPr>
              <a:t>a Daniel a restauração de </a:t>
            </a:r>
            <a:r>
              <a:rPr lang="pt-BR" sz="3600" dirty="0" smtClean="0">
                <a:solidFill>
                  <a:schemeClr val="bg1"/>
                </a:solidFill>
                <a:latin typeface="Arial Black" pitchFamily="34" charset="0"/>
              </a:rPr>
              <a:t>Israel.</a:t>
            </a:r>
            <a:endParaRPr lang="pt-BR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867576" y="1753877"/>
            <a:ext cx="1181622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  <a:t>Decreto</a:t>
            </a:r>
            <a:endParaRPr lang="pt-B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7" name="Seta para baixo 16"/>
          <p:cNvSpPr/>
          <p:nvPr/>
        </p:nvSpPr>
        <p:spPr>
          <a:xfrm>
            <a:off x="2227616" y="2226575"/>
            <a:ext cx="288032" cy="50405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3246362" y="1906277"/>
            <a:ext cx="125363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  <a:t>Messias</a:t>
            </a:r>
            <a:endParaRPr lang="pt-B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9" name="Seta para baixo 18"/>
          <p:cNvSpPr/>
          <p:nvPr/>
        </p:nvSpPr>
        <p:spPr>
          <a:xfrm>
            <a:off x="3606402" y="2378975"/>
            <a:ext cx="288032" cy="50405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5066296" y="1766625"/>
            <a:ext cx="180996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err="1">
                <a:solidFill>
                  <a:srgbClr val="FF0000"/>
                </a:solidFill>
                <a:latin typeface="Arial Black" pitchFamily="34" charset="0"/>
              </a:rPr>
              <a:t>Armagedon</a:t>
            </a:r>
            <a:r>
              <a:rPr lang="pt-BR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21" name="Seta para baixo 20"/>
          <p:cNvSpPr/>
          <p:nvPr/>
        </p:nvSpPr>
        <p:spPr>
          <a:xfrm>
            <a:off x="5426336" y="2239323"/>
            <a:ext cx="288032" cy="50405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AutoShape 2" descr="Mairiporã População - FINAL: JESUS VAI PARA O CÉU. JESUS VAI PARA O CÉU. O  apóstolo Tomé não estava acreditando que Jesus havia ressuscitado. Eles lhe  contaram: “Vimos o Senhor!” Mas, Tom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AutoShape 4" descr="Jesus subir ao cé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6" descr="Jesus subir ao cé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8" descr="Jesus subir ao céu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082" name="Picture 10" descr="18 ideias de Imagens de Jesus em 2022 | imagens de jesus, imagem de jesus  orando, imagens de jesus cristo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762" b="47884" l="26695" r="7372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515" t="5650" r="26223" b="53220"/>
          <a:stretch/>
        </p:blipFill>
        <p:spPr bwMode="auto">
          <a:xfrm>
            <a:off x="4333422" y="2637850"/>
            <a:ext cx="765187" cy="111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omunidade Sol de DEUS : Divino Menino Jesus: abençoai-nos!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296" y="3231431"/>
            <a:ext cx="920582" cy="5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282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0.00186 L -0.00086 0.2518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4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4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45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5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540568" y="1705369"/>
            <a:ext cx="87849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pt-BR" sz="5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23529" y="1699556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5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863588" y="1412776"/>
            <a:ext cx="752483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b="1" dirty="0">
                <a:solidFill>
                  <a:schemeClr val="bg1"/>
                </a:solidFill>
                <a:latin typeface="Arial Black" pitchFamily="34" charset="0"/>
              </a:rPr>
              <a:t>Revelar </a:t>
            </a:r>
            <a:r>
              <a:rPr lang="pt-BR" sz="5400" dirty="0">
                <a:solidFill>
                  <a:schemeClr val="bg1"/>
                </a:solidFill>
                <a:latin typeface="Arial Black" pitchFamily="34" charset="0"/>
              </a:rPr>
              <a:t>o cuidado de Cristo com a Sua Noiva.</a:t>
            </a:r>
          </a:p>
        </p:txBody>
      </p:sp>
      <p:sp>
        <p:nvSpPr>
          <p:cNvPr id="5" name="Retângulo 4"/>
          <p:cNvSpPr/>
          <p:nvPr/>
        </p:nvSpPr>
        <p:spPr>
          <a:xfrm>
            <a:off x="1691680" y="53466"/>
            <a:ext cx="56886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Arial Black" pitchFamily="34" charset="0"/>
              </a:rPr>
              <a:t>3-OBJETIVOS </a:t>
            </a:r>
            <a:r>
              <a:rPr lang="pt-BR" sz="3200" b="1" dirty="0">
                <a:latin typeface="Arial Black" pitchFamily="34" charset="0"/>
              </a:rPr>
              <a:t>DA LIÇÃO</a:t>
            </a:r>
            <a:endParaRPr lang="pt-BR" sz="3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94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599" b="46875" l="26618" r="728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606" t="31686" r="27923" b="53310"/>
          <a:stretch/>
        </p:blipFill>
        <p:spPr bwMode="auto">
          <a:xfrm>
            <a:off x="765175" y="2572524"/>
            <a:ext cx="1891410" cy="1244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474" b="46875" l="13235" r="2735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534" t="25697" r="73246" b="53310"/>
          <a:stretch/>
        </p:blipFill>
        <p:spPr bwMode="auto">
          <a:xfrm>
            <a:off x="6964209" y="2012324"/>
            <a:ext cx="136815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tângulo 14"/>
          <p:cNvSpPr/>
          <p:nvPr/>
        </p:nvSpPr>
        <p:spPr>
          <a:xfrm>
            <a:off x="612775" y="25465"/>
            <a:ext cx="8066013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sz="2800" dirty="0">
                <a:solidFill>
                  <a:schemeClr val="bg1"/>
                </a:solidFill>
                <a:latin typeface="Arial Black" pitchFamily="34" charset="0"/>
              </a:rPr>
              <a:t>fim da segunda parte da profecia das setenta semanas, se inicia um intervalo profético entre a 69ª e a 70ª semana.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239737" y="1899748"/>
            <a:ext cx="125363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  <a:t>Messias</a:t>
            </a:r>
            <a:endParaRPr lang="pt-B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9" name="Seta para baixo 18"/>
          <p:cNvSpPr/>
          <p:nvPr/>
        </p:nvSpPr>
        <p:spPr>
          <a:xfrm>
            <a:off x="1599777" y="2372446"/>
            <a:ext cx="288032" cy="50405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6727360" y="1715082"/>
            <a:ext cx="180996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err="1">
                <a:solidFill>
                  <a:srgbClr val="FF0000"/>
                </a:solidFill>
                <a:latin typeface="Arial Black" pitchFamily="34" charset="0"/>
              </a:rPr>
              <a:t>Armagedon</a:t>
            </a:r>
            <a:r>
              <a:rPr lang="pt-BR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21" name="Seta para baixo 20"/>
          <p:cNvSpPr/>
          <p:nvPr/>
        </p:nvSpPr>
        <p:spPr>
          <a:xfrm>
            <a:off x="7087400" y="2187780"/>
            <a:ext cx="288032" cy="50405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AutoShape 2" descr="Mairiporã População - FINAL: JESUS VAI PARA O CÉU. JESUS VAI PARA O CÉU. O  apóstolo Tomé não estava acreditando que Jesus havia ressuscitado. Eles lhe  contaram: “Vimos o Senhor!” Mas, Tom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AutoShape 4" descr="Jesus subir ao cé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6" descr="Jesus subir ao cé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8" descr="Jesus subir ao céu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pSp>
        <p:nvGrpSpPr>
          <p:cNvPr id="22" name="Group 12"/>
          <p:cNvGrpSpPr>
            <a:grpSpLocks/>
          </p:cNvGrpSpPr>
          <p:nvPr/>
        </p:nvGrpSpPr>
        <p:grpSpPr bwMode="auto">
          <a:xfrm>
            <a:off x="3275856" y="2809052"/>
            <a:ext cx="3170633" cy="1003472"/>
            <a:chOff x="1247" y="2412"/>
            <a:chExt cx="2268" cy="575"/>
          </a:xfrm>
        </p:grpSpPr>
        <p:sp>
          <p:nvSpPr>
            <p:cNvPr id="24" name="Rectangle 14"/>
            <p:cNvSpPr>
              <a:spLocks noChangeArrowheads="1"/>
            </p:cNvSpPr>
            <p:nvPr/>
          </p:nvSpPr>
          <p:spPr bwMode="auto">
            <a:xfrm>
              <a:off x="1429" y="2478"/>
              <a:ext cx="1904" cy="294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pt-BR" sz="2400">
                  <a:solidFill>
                    <a:srgbClr val="000000"/>
                  </a:solidFill>
                  <a:latin typeface="Arial Black" pitchFamily="34" charset="0"/>
                  <a:ea typeface="Arial Unicode MS" pitchFamily="34" charset="-128"/>
                  <a:cs typeface="Arial Unicode MS" pitchFamily="34" charset="-128"/>
                </a:rPr>
                <a:t>Igreja</a:t>
              </a:r>
            </a:p>
          </p:txBody>
        </p:sp>
        <p:sp>
          <p:nvSpPr>
            <p:cNvPr id="25" name="Rectangle 13"/>
            <p:cNvSpPr>
              <a:spLocks noChangeArrowheads="1"/>
            </p:cNvSpPr>
            <p:nvPr/>
          </p:nvSpPr>
          <p:spPr bwMode="auto">
            <a:xfrm>
              <a:off x="1247" y="2412"/>
              <a:ext cx="2268" cy="575"/>
            </a:xfrm>
            <a:prstGeom prst="rect">
              <a:avLst/>
            </a:prstGeom>
            <a:solidFill>
              <a:srgbClr val="FF0000"/>
            </a:solidFill>
            <a:ln w="936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r>
                <a:rPr lang="pt-BR" sz="3600" dirty="0" smtClean="0">
                  <a:solidFill>
                    <a:schemeClr val="bg1"/>
                  </a:solidFill>
                  <a:latin typeface="Arial Black" pitchFamily="34" charset="0"/>
                </a:rPr>
                <a:t>Intervalo</a:t>
              </a:r>
              <a:endParaRPr lang="pt-BR" sz="36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724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66739" y="-14610"/>
            <a:ext cx="43013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000" b="1" dirty="0">
                <a:latin typeface="Arial Black" pitchFamily="34" charset="0"/>
              </a:rPr>
              <a:t>TEXTO ÁUREO</a:t>
            </a:r>
            <a:endParaRPr lang="pt-BR" sz="4000" dirty="0">
              <a:latin typeface="Arial Black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925004" y="980728"/>
            <a:ext cx="75354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chemeClr val="bg1"/>
                </a:solidFill>
                <a:latin typeface="Arial Black" pitchFamily="34" charset="0"/>
              </a:rPr>
              <a:t>“E esperar dos céus a seu Filho, a quem ressuscitou dos mortos, a saber, Jesus, que nos livra da ira futura.” </a:t>
            </a:r>
            <a:r>
              <a:rPr lang="pt-BR" sz="3600" u="sng" dirty="0">
                <a:solidFill>
                  <a:schemeClr val="bg1"/>
                </a:solidFill>
                <a:latin typeface="Arial Black" pitchFamily="34" charset="0"/>
              </a:rPr>
              <a:t>1 Tessalonicenses 1.10</a:t>
            </a:r>
            <a:endParaRPr lang="pt-BR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45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619672" y="-27384"/>
            <a:ext cx="66247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>
                <a:latin typeface="Arial Black" pitchFamily="34" charset="0"/>
              </a:rPr>
              <a:t>VERDADE APLICADA</a:t>
            </a:r>
            <a:endParaRPr lang="pt-BR" sz="4000" dirty="0">
              <a:latin typeface="Arial Black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887281" y="1052736"/>
            <a:ext cx="705678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>
                <a:solidFill>
                  <a:schemeClr val="bg1"/>
                </a:solidFill>
                <a:latin typeface="Arial Black" pitchFamily="34" charset="0"/>
              </a:rPr>
              <a:t>Nosso Pai Celestial que enviou Seu Filho Jesus para nos salvar, também livrará o Seu povo da ira divina que virá.</a:t>
            </a:r>
          </a:p>
        </p:txBody>
      </p:sp>
    </p:spTree>
    <p:extLst>
      <p:ext uri="{BB962C8B-B14F-4D97-AF65-F5344CB8AC3E}">
        <p14:creationId xmlns:p14="http://schemas.microsoft.com/office/powerpoint/2010/main" val="332669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8950</TotalTime>
  <Words>2100</Words>
  <Application>Microsoft Office PowerPoint</Application>
  <PresentationFormat>Apresentação na tela (4:3)</PresentationFormat>
  <Paragraphs>150</Paragraphs>
  <Slides>45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4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Ademar</dc:creator>
  <cp:lastModifiedBy>Ademar</cp:lastModifiedBy>
  <cp:revision>856</cp:revision>
  <dcterms:created xsi:type="dcterms:W3CDTF">2021-03-31T14:59:30Z</dcterms:created>
  <dcterms:modified xsi:type="dcterms:W3CDTF">2022-04-24T19:49:03Z</dcterms:modified>
</cp:coreProperties>
</file>